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activeX/activeX4.xml" ContentType="application/vnd.ms-office.activeX+xml"/>
  <Override PartName="/ppt/activeX/activeX15.xml" ContentType="application/vnd.ms-office.activeX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activeX/activeX2.xml" ContentType="application/vnd.ms-office.activeX+xml"/>
  <Override PartName="/ppt/activeX/activeX13.xml" ContentType="application/vnd.ms-office.activeX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activeX/activeX11.xml" ContentType="application/vnd.ms-office.activeX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activeX/activeX10.xml" ContentType="application/vnd.ms-office.activeX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activeX/activeX8.xml" ContentType="application/vnd.ms-office.activeX+xml"/>
  <Override PartName="/ppt/activeX/activeX9.xml" ContentType="application/vnd.ms-office.activeX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activeX/activeX6.xml" ContentType="application/vnd.ms-office.activeX+xml"/>
  <Override PartName="/ppt/activeX/activeX7.xml" ContentType="application/vnd.ms-office.activeX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ms-office.activeX"/>
  <Override PartName="/ppt/notesSlides/notesSlide1.xml" ContentType="application/vnd.openxmlformats-officedocument.presentationml.notesSlide+xml"/>
  <Override PartName="/ppt/activeX/activeX5.xml" ContentType="application/vnd.ms-office.activeX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activeX/activeX3.xml" ContentType="application/vnd.ms-office.activeX+xml"/>
  <Override PartName="/ppt/activeX/activeX14.xml" ContentType="application/vnd.ms-office.activeX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activeX/activeX1.xml" ContentType="application/vnd.ms-office.activeX+xml"/>
  <Default Extension="jpeg" ContentType="image/jpeg"/>
  <Override PartName="/ppt/activeX/activeX12.xml" ContentType="application/vnd.ms-office.activeX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6"/>
  </p:notesMasterIdLst>
  <p:sldIdLst>
    <p:sldId id="269" r:id="rId2"/>
    <p:sldId id="256" r:id="rId3"/>
    <p:sldId id="258" r:id="rId4"/>
    <p:sldId id="259" r:id="rId5"/>
    <p:sldId id="266" r:id="rId6"/>
    <p:sldId id="263" r:id="rId7"/>
    <p:sldId id="264" r:id="rId8"/>
    <p:sldId id="265" r:id="rId9"/>
    <p:sldId id="267" r:id="rId10"/>
    <p:sldId id="268" r:id="rId11"/>
    <p:sldId id="271" r:id="rId12"/>
    <p:sldId id="272" r:id="rId13"/>
    <p:sldId id="270" r:id="rId14"/>
    <p:sldId id="273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52FEF"/>
    <a:srgbClr val="FFFFFF"/>
    <a:srgbClr val="F06CEA"/>
    <a:srgbClr val="6BA167"/>
    <a:srgbClr val="FFB871"/>
    <a:srgbClr val="FFD5AB"/>
    <a:srgbClr val="FF9900"/>
    <a:srgbClr val="FFCC00"/>
    <a:srgbClr val="00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94660"/>
  </p:normalViewPr>
  <p:slideViewPr>
    <p:cSldViewPr>
      <p:cViewPr varScale="1">
        <p:scale>
          <a:sx n="53" d="100"/>
          <a:sy n="53" d="100"/>
        </p:scale>
        <p:origin x="-18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>
  <ax:ocxPr ax:name="ForeColor" ax:value="32768"/>
  <ax:ocxPr ax:name="BackColor" ax:value="14737632"/>
  <ax:ocxPr ax:name="Caption" ax:value="+"/>
  <ax:ocxPr ax:name="Size" ax:value="1217;847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10.xml><?xml version="1.0" encoding="utf-8"?>
<ax:ocx xmlns:ax="http://schemas.microsoft.com/office/2006/activeX" xmlns:r="http://schemas.openxmlformats.org/officeDocument/2006/relationships" ax:classid="{8BD21D60-EC42-11CE-9E0D-00AA006002F3}">
  <ax:ocxPr ax:name="VariousPropertyBits" ax:value="746588179"/>
  <ax:ocxPr ax:name="BackColor" ax:value="2147483663"/>
  <ax:ocxPr ax:name="ForeColor" ax:value="2147483666"/>
  <ax:ocxPr ax:name="DisplayStyle" ax:value="6"/>
  <ax:ocxPr ax:name="Size" ax:value="3201;794"/>
  <ax:ocxPr ax:name="Value" ax:value="0"/>
  <ax:ocxPr ax:name="Caption" ax:value="ПРОВЕРКА"/>
  <ax:ocxPr ax:name="FontName" ax:value="Arial"/>
  <ax:ocxPr ax:name="FontEffects" ax:value="1073741825"/>
  <ax:ocxPr ax:name="FontHeight" ax:value="285"/>
  <ax:ocxPr ax:name="FontCharSet" ax:value="204"/>
  <ax:ocxPr ax:name="FontPitchAndFamily" ax:value="2"/>
  <ax:ocxPr ax:name="ParagraphAlign" ax:value="3"/>
  <ax:ocxPr ax:name="FontWeight" ax:value="700"/>
</ax:ocx>
</file>

<file path=ppt/activeX/activeX11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71"/>
  <ax:ocxPr ax:name="BackColor" ax:value="16448250"/>
  <ax:ocxPr ax:name="ForeColor" ax:value="255"/>
  <ax:ocxPr ax:name="Size" ax:value="1482;847"/>
  <ax:ocxPr ax:name="FontName" ax:value="Arial"/>
  <ax:ocxPr ax:name="FontHeight" ax:value="285"/>
  <ax:ocxPr ax:name="FontCharSet" ax:value="204"/>
  <ax:ocxPr ax:name="FontPitchAndFamily" ax:value="2"/>
</ax:ocx>
</file>

<file path=ppt/activeX/activeX12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71"/>
  <ax:ocxPr ax:name="BackColor" ax:value="16448250"/>
  <ax:ocxPr ax:name="ForeColor" ax:value="255"/>
  <ax:ocxPr ax:name="Size" ax:value="1482;847"/>
  <ax:ocxPr ax:name="FontName" ax:value="Arial"/>
  <ax:ocxPr ax:name="FontHeight" ax:value="285"/>
  <ax:ocxPr ax:name="FontCharSet" ax:value="204"/>
  <ax:ocxPr ax:name="FontPitchAndFamily" ax:value="2"/>
</ax:ocx>
</file>

<file path=ppt/activeX/activeX13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71"/>
  <ax:ocxPr ax:name="BackColor" ax:value="16448250"/>
  <ax:ocxPr ax:name="ForeColor" ax:value="255"/>
  <ax:ocxPr ax:name="Size" ax:value="1482;847"/>
  <ax:ocxPr ax:name="FontName" ax:value="Arial"/>
  <ax:ocxPr ax:name="FontHeight" ax:value="285"/>
  <ax:ocxPr ax:name="FontCharSet" ax:value="204"/>
  <ax:ocxPr ax:name="FontPitchAndFamily" ax:value="2"/>
</ax:ocx>
</file>

<file path=ppt/activeX/activeX14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71"/>
  <ax:ocxPr ax:name="BackColor" ax:value="16448250"/>
  <ax:ocxPr ax:name="ForeColor" ax:value="255"/>
  <ax:ocxPr ax:name="Size" ax:value="1482;847"/>
  <ax:ocxPr ax:name="FontName" ax:value="Arial"/>
  <ax:ocxPr ax:name="FontHeight" ax:value="285"/>
  <ax:ocxPr ax:name="FontCharSet" ax:value="204"/>
  <ax:ocxPr ax:name="FontPitchAndFamily" ax:value="2"/>
</ax:ocx>
</file>

<file path=ppt/activeX/activeX15.xml><?xml version="1.0" encoding="utf-8"?>
<ax:ocx xmlns:ax="http://schemas.microsoft.com/office/2006/activeX" xmlns:r="http://schemas.openxmlformats.org/officeDocument/2006/relationships" ax:classid="{8BD21D10-EC42-11CE-9E0D-00AA006002F3}">
  <ax:ocxPr ax:name="VariousPropertyBits" ax:value="746604571"/>
  <ax:ocxPr ax:name="BackColor" ax:value="16448250"/>
  <ax:ocxPr ax:name="ForeColor" ax:value="255"/>
  <ax:ocxPr ax:name="Size" ax:value="1482;847"/>
  <ax:ocxPr ax:name="FontName" ax:value="Arial"/>
  <ax:ocxPr ax:name="FontHeight" ax:value="285"/>
  <ax:ocxPr ax:name="FontCharSet" ax:value="204"/>
  <ax:ocxPr ax:name="FontPitchAndFamily" ax:value="2"/>
</ax:ocx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>
  <ax:ocxPr ax:name="ForeColor" ax:value="32768"/>
  <ax:ocxPr ax:name="BackColor" ax:value="14737632"/>
  <ax:ocxPr ax:name="Caption" ax:value="-"/>
  <ax:ocxPr ax:name="Size" ax:value="1217;847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3.xml><?xml version="1.0" encoding="utf-8"?>
<ax:ocx xmlns:ax="http://schemas.microsoft.com/office/2006/activeX" xmlns:r="http://schemas.openxmlformats.org/officeDocument/2006/relationships" ax:classid="{4C599241-6926-101B-9992-00000B65C6F9}">
  <ax:ocxPr ax:name="Size" ax:value="3598;3175"/>
  <ax:ocxPr ax:name="Picture">
    <ax:picture r:id="rId1"/>
  </ax:ocxPr>
</ax:ocx>
</file>

<file path=ppt/activeX/activeX4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55"/>
  <ax:ocxPr ax:name="Size" ax:value="1005;609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5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71"/>
  <ax:ocxPr ax:name="Size" ax:value="1191;635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6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16711680"/>
  <ax:ocxPr ax:name="Size" ax:value="1191;635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7.xml><?xml version="1.0" encoding="utf-8"?>
<ax:ocx xmlns:ax="http://schemas.microsoft.com/office/2006/activeX" xmlns:r="http://schemas.openxmlformats.org/officeDocument/2006/relationships" ax:classid="{8BD21D60-EC42-11CE-9E0D-00AA006002F3}">
  <ax:ocxPr ax:name="BackColor" ax:value="2147483663"/>
  <ax:ocxPr ax:name="ForeColor" ax:value="2147483666"/>
  <ax:ocxPr ax:name="DisplayStyle" ax:value="6"/>
  <ax:ocxPr ax:name="Size" ax:value="2328;847"/>
  <ax:ocxPr ax:name="Value" ax:value="1"/>
  <ax:ocxPr ax:name="Caption" ax:value="Ластик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8.xml><?xml version="1.0" encoding="utf-8"?>
<ax:ocx xmlns:ax="http://schemas.microsoft.com/office/2006/activeX" xmlns:r="http://schemas.openxmlformats.org/officeDocument/2006/relationships" ax:classid="{D7053240-CE69-11CD-A777-00DD01143C57}">
  <ax:ocxPr ax:name="Caption" ax:value="Сброс"/>
  <ax:ocxPr ax:name="Size" ax:value="1905;847"/>
  <ax:ocxPr ax:name="FontName" ax:value="Arial"/>
  <ax:ocxPr ax:name="FontHeight" ax:value="285"/>
  <ax:ocxPr ax:name="FontCharSet" ax:value="204"/>
  <ax:ocxPr ax:name="FontPitchAndFamily" ax:value="2"/>
  <ax:ocxPr ax:name="ParagraphAlign" ax:value="3"/>
</ax:ocx>
</file>

<file path=ppt/activeX/activeX9.xml><?xml version="1.0" encoding="utf-8"?>
<ax:ocx xmlns:ax="http://schemas.microsoft.com/office/2006/activeX" xmlns:r="http://schemas.openxmlformats.org/officeDocument/2006/relationships" ax:classid="{D7053240-CE69-11CD-A777-00DD01143C57}">
  <ax:ocxPr ax:name="BackColor" ax:value="2147483648"/>
  <ax:ocxPr ax:name="VariousPropertyBits" ax:value="19"/>
  <ax:ocxPr ax:name="Caption" ax:value="СБРОС"/>
  <ax:ocxPr ax:name="Size" ax:value="3201;794"/>
  <ax:ocxPr ax:name="FontName" ax:value="Arial"/>
  <ax:ocxPr ax:name="FontEffects" ax:value="1073741825"/>
  <ax:ocxPr ax:name="FontHeight" ax:value="285"/>
  <ax:ocxPr ax:name="FontCharSet" ax:value="204"/>
  <ax:ocxPr ax:name="FontPitchAndFamily" ax:value="2"/>
  <ax:ocxPr ax:name="ParagraphAlign" ax:value="3"/>
  <ax:ocxPr ax:name="FontWeight" ax:value="700"/>
</ax:ocx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4CB591-EF2F-46EB-B842-03B1CDD235BE}" type="datetimeFigureOut">
              <a:rPr lang="ru-RU" smtClean="0"/>
              <a:pPr/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CADB7E-B32A-4684-AE7A-53878C4634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4813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3225" cy="4111625"/>
          </a:xfrm>
          <a:noFill/>
          <a:ln/>
        </p:spPr>
        <p:txBody>
          <a:bodyPr wrap="none" anchor="ctr"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CADB7E-B32A-4684-AE7A-53878C4634F2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47039A-D786-440F-B3A7-812148AE66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BE9B-EDA9-4D88-BB65-3A7C669ADE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4EAF1-F44A-4193-A067-8986966715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4838" cy="143351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B1DD-3EDA-4A72-A7C8-74D869880D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527A5-0457-4920-980A-E7FD222FF1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A679B-A6EA-426A-AEF1-52FF7D7357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EC996-D015-4CDB-8EA7-869262F1E3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A04507-17CF-4399-B659-DD0C73798A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76D04A-9693-4E2C-9066-8B9790AB2C1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2ABC3-92E1-4497-965A-2137496B1D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98B31-42B5-4AA3-958B-248FF8A5B0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108912-03B2-4D80-92E3-4A1E9C9FF9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F008560-8B75-426C-A981-E50798CAA3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  <p:sldLayoutId id="214748366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2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4.xml"/><Relationship Id="rId4" Type="http://schemas.openxmlformats.org/officeDocument/2006/relationships/image" Target="../media/image39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hyperlink" Target="file:///C:\Documents%20and%20Settings\&#1057;&#1077;&#1088;&#1074;&#1077;&#1088;\&#1056;&#1072;&#1073;&#1086;&#1095;&#1080;&#1081;%20&#1089;&#1090;&#1086;&#1083;\&#1087;&#1083;&#1072;&#1082;&#1072;&#1090;&#1085;&#1072;%20&#1082;&#1086;&#1085;&#1082;&#1091;&#1088;&#1089;%20&#1087;&#1086;%20&#1084;&#1072;&#1090;&#1077;&#1084;&#1072;&#1090;&#1080;&#1082;&#1077;\&#1052;&#1072;&#1090;&#1077;&#1088;&#1080;&#1072;&#1083;&#1099;\anton-plyaskin-2009-medley.mp3" TargetMode="External"/><Relationship Id="rId5" Type="http://schemas.openxmlformats.org/officeDocument/2006/relationships/audio" Target="../media/audio1.wav"/><Relationship Id="rId4" Type="http://schemas.openxmlformats.org/officeDocument/2006/relationships/slide" Target="slid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2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12.xml"/><Relationship Id="rId5" Type="http://schemas.openxmlformats.org/officeDocument/2006/relationships/slide" Target="slide4.xml"/><Relationship Id="rId4" Type="http://schemas.openxmlformats.org/officeDocument/2006/relationships/slide" Target="slide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gif"/><Relationship Id="rId13" Type="http://schemas.openxmlformats.org/officeDocument/2006/relationships/slide" Target="slide13.xml"/><Relationship Id="rId3" Type="http://schemas.openxmlformats.org/officeDocument/2006/relationships/slide" Target="slide3.xml"/><Relationship Id="rId7" Type="http://schemas.openxmlformats.org/officeDocument/2006/relationships/image" Target="../media/image2.gif"/><Relationship Id="rId12" Type="http://schemas.openxmlformats.org/officeDocument/2006/relationships/slide" Target="slide12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gif"/><Relationship Id="rId11" Type="http://schemas.openxmlformats.org/officeDocument/2006/relationships/slide" Target="slide1.xml"/><Relationship Id="rId5" Type="http://schemas.openxmlformats.org/officeDocument/2006/relationships/hyperlink" Target="&#1052;&#1072;&#1090;&#1077;&#1088;&#1080;&#1072;&#1083;&#1099;/&#1042;&#1086;&#1087;&#1088;&#1086;&#1089;&#1099;%20&#1082;%20&#1082;&#1083;&#1072;&#1089;&#1089;&#1091;.ppt" TargetMode="External"/><Relationship Id="rId10" Type="http://schemas.openxmlformats.org/officeDocument/2006/relationships/slide" Target="slide8.xml"/><Relationship Id="rId4" Type="http://schemas.openxmlformats.org/officeDocument/2006/relationships/slide" Target="slide4.xml"/><Relationship Id="rId9" Type="http://schemas.openxmlformats.org/officeDocument/2006/relationships/hyperlink" Target="&#1052;&#1072;&#1090;&#1077;&#1088;&#1080;&#1072;&#1083;&#1099;/&#1076;.&#1079;.12.ppt" TargetMode="External"/><Relationship Id="rId1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2.xml"/><Relationship Id="rId3" Type="http://schemas.openxmlformats.org/officeDocument/2006/relationships/control" Target="../activeX/activeX2.xml"/><Relationship Id="rId7" Type="http://schemas.openxmlformats.org/officeDocument/2006/relationships/slide" Target="slide3.xml"/><Relationship Id="rId12" Type="http://schemas.openxmlformats.org/officeDocument/2006/relationships/slide" Target="slide1.xml"/><Relationship Id="rId17" Type="http://schemas.openxmlformats.org/officeDocument/2006/relationships/image" Target="../media/image10.png"/><Relationship Id="rId2" Type="http://schemas.openxmlformats.org/officeDocument/2006/relationships/control" Target="../activeX/activeX1.xml"/><Relationship Id="rId16" Type="http://schemas.openxmlformats.org/officeDocument/2006/relationships/slide" Target="slide14.xml"/><Relationship Id="rId1" Type="http://schemas.openxmlformats.org/officeDocument/2006/relationships/vmlDrawing" Target="../drawings/vmlDrawing1.vml"/><Relationship Id="rId6" Type="http://schemas.openxmlformats.org/officeDocument/2006/relationships/slide" Target="slide2.xml"/><Relationship Id="rId11" Type="http://schemas.openxmlformats.org/officeDocument/2006/relationships/image" Target="../media/image8.gif"/><Relationship Id="rId5" Type="http://schemas.openxmlformats.org/officeDocument/2006/relationships/slideLayout" Target="../slideLayouts/slideLayout2.xml"/><Relationship Id="rId15" Type="http://schemas.openxmlformats.org/officeDocument/2006/relationships/image" Target="../media/image9.gif"/><Relationship Id="rId10" Type="http://schemas.openxmlformats.org/officeDocument/2006/relationships/hyperlink" Target="&#1052;&#1072;&#1090;&#1077;&#1088;&#1080;&#1072;&#1083;&#1099;/&#1087;&#1088;&#1072;&#1082;&#1090;&#1080;&#1095;&#1077;&#1089;&#1082;&#1086;&#1077;.ppt" TargetMode="External"/><Relationship Id="rId4" Type="http://schemas.openxmlformats.org/officeDocument/2006/relationships/control" Target="../activeX/activeX3.xml"/><Relationship Id="rId9" Type="http://schemas.openxmlformats.org/officeDocument/2006/relationships/hyperlink" Target="&#1052;&#1072;&#1090;&#1077;&#1088;&#1080;&#1072;&#1083;&#1099;/&#1090;&#1077;&#1086;&#1088;&#1077;&#1090;&#1080;&#1095;&#1077;&#1089;&#1082;&#1086;&#1077;.ppt" TargetMode="External"/><Relationship Id="rId14" Type="http://schemas.openxmlformats.org/officeDocument/2006/relationships/slide" Target="slide1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image" Target="../media/image10.png"/><Relationship Id="rId18" Type="http://schemas.openxmlformats.org/officeDocument/2006/relationships/image" Target="../media/image2.gif"/><Relationship Id="rId3" Type="http://schemas.openxmlformats.org/officeDocument/2006/relationships/slide" Target="slide3.xml"/><Relationship Id="rId21" Type="http://schemas.openxmlformats.org/officeDocument/2006/relationships/image" Target="../media/image15.gif"/><Relationship Id="rId7" Type="http://schemas.openxmlformats.org/officeDocument/2006/relationships/slide" Target="slide7.xml"/><Relationship Id="rId12" Type="http://schemas.openxmlformats.org/officeDocument/2006/relationships/image" Target="../media/image13.gif"/><Relationship Id="rId17" Type="http://schemas.openxmlformats.org/officeDocument/2006/relationships/slide" Target="slide13.xml"/><Relationship Id="rId2" Type="http://schemas.openxmlformats.org/officeDocument/2006/relationships/slide" Target="slide2.xml"/><Relationship Id="rId16" Type="http://schemas.openxmlformats.org/officeDocument/2006/relationships/slide" Target="slide12.xml"/><Relationship Id="rId20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11" Type="http://schemas.openxmlformats.org/officeDocument/2006/relationships/image" Target="../media/image12.gif"/><Relationship Id="rId5" Type="http://schemas.openxmlformats.org/officeDocument/2006/relationships/hyperlink" Target="&#1052;&#1072;&#1090;&#1077;&#1088;&#1080;&#1072;&#1083;&#1099;/&#1082;&#1086;&#1085;&#1090;&#1088;&#1086;&#1083;&#1100;.ppt" TargetMode="External"/><Relationship Id="rId15" Type="http://schemas.openxmlformats.org/officeDocument/2006/relationships/slide" Target="slide1.xml"/><Relationship Id="rId10" Type="http://schemas.openxmlformats.org/officeDocument/2006/relationships/slide" Target="slide9.xml"/><Relationship Id="rId19" Type="http://schemas.openxmlformats.org/officeDocument/2006/relationships/image" Target="../media/image14.png"/><Relationship Id="rId4" Type="http://schemas.openxmlformats.org/officeDocument/2006/relationships/slide" Target="slide4.xml"/><Relationship Id="rId9" Type="http://schemas.openxmlformats.org/officeDocument/2006/relationships/slide" Target="slide6.xml"/><Relationship Id="rId1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gif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8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jpeg"/><Relationship Id="rId3" Type="http://schemas.openxmlformats.org/officeDocument/2006/relationships/control" Target="../activeX/activeX5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27.gif"/><Relationship Id="rId2" Type="http://schemas.openxmlformats.org/officeDocument/2006/relationships/control" Target="../activeX/activeX4.xml"/><Relationship Id="rId1" Type="http://schemas.openxmlformats.org/officeDocument/2006/relationships/vmlDrawing" Target="../drawings/vmlDrawing2.vml"/><Relationship Id="rId6" Type="http://schemas.openxmlformats.org/officeDocument/2006/relationships/control" Target="../activeX/activeX8.xml"/><Relationship Id="rId11" Type="http://schemas.openxmlformats.org/officeDocument/2006/relationships/image" Target="../media/image26.gif"/><Relationship Id="rId5" Type="http://schemas.openxmlformats.org/officeDocument/2006/relationships/control" Target="../activeX/activeX7.xml"/><Relationship Id="rId10" Type="http://schemas.openxmlformats.org/officeDocument/2006/relationships/image" Target="../media/image25.gif"/><Relationship Id="rId4" Type="http://schemas.openxmlformats.org/officeDocument/2006/relationships/control" Target="../activeX/activeX6.xml"/><Relationship Id="rId9" Type="http://schemas.openxmlformats.org/officeDocument/2006/relationships/slide" Target="slide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15.xml"/><Relationship Id="rId13" Type="http://schemas.openxmlformats.org/officeDocument/2006/relationships/image" Target="../media/image3.gif"/><Relationship Id="rId3" Type="http://schemas.openxmlformats.org/officeDocument/2006/relationships/control" Target="../activeX/activeX10.xml"/><Relationship Id="rId7" Type="http://schemas.openxmlformats.org/officeDocument/2006/relationships/control" Target="../activeX/activeX14.xml"/><Relationship Id="rId12" Type="http://schemas.openxmlformats.org/officeDocument/2006/relationships/image" Target="../media/image32.gif"/><Relationship Id="rId17" Type="http://schemas.openxmlformats.org/officeDocument/2006/relationships/image" Target="../media/image36.png"/><Relationship Id="rId2" Type="http://schemas.openxmlformats.org/officeDocument/2006/relationships/control" Target="../activeX/activeX9.xml"/><Relationship Id="rId16" Type="http://schemas.openxmlformats.org/officeDocument/2006/relationships/image" Target="../media/image35.png"/><Relationship Id="rId1" Type="http://schemas.openxmlformats.org/officeDocument/2006/relationships/vmlDrawing" Target="../drawings/vmlDrawing3.vml"/><Relationship Id="rId6" Type="http://schemas.openxmlformats.org/officeDocument/2006/relationships/control" Target="../activeX/activeX13.xml"/><Relationship Id="rId11" Type="http://schemas.openxmlformats.org/officeDocument/2006/relationships/image" Target="../media/image31.png"/><Relationship Id="rId5" Type="http://schemas.openxmlformats.org/officeDocument/2006/relationships/control" Target="../activeX/activeX12.xml"/><Relationship Id="rId15" Type="http://schemas.openxmlformats.org/officeDocument/2006/relationships/image" Target="../media/image34.png"/><Relationship Id="rId10" Type="http://schemas.openxmlformats.org/officeDocument/2006/relationships/slide" Target="slide2.xml"/><Relationship Id="rId4" Type="http://schemas.openxmlformats.org/officeDocument/2006/relationships/control" Target="../activeX/activeX11.xml"/><Relationship Id="rId9" Type="http://schemas.openxmlformats.org/officeDocument/2006/relationships/slideLayout" Target="../slideLayouts/slideLayout7.xml"/><Relationship Id="rId1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99FF"/>
            </a:gs>
            <a:gs pos="69000">
              <a:srgbClr val="66FFFF"/>
            </a:gs>
            <a:gs pos="100000">
              <a:schemeClr val="accent1">
                <a:shade val="100000"/>
                <a:satMod val="115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642918"/>
            <a:ext cx="7772400" cy="1470025"/>
          </a:xfrm>
          <a:effectLst>
            <a:outerShdw blurRad="50800" dist="38100" algn="l" rotWithShape="0">
              <a:srgbClr val="FF99FF">
                <a:alpha val="40000"/>
              </a:srgbClr>
            </a:outerShdw>
          </a:effectLst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z="2400" b="1" dirty="0" smtClean="0">
                <a:solidFill>
                  <a:srgbClr val="000099"/>
                </a:solidFill>
              </a:rPr>
              <a:t>Интерактивный плакат</a:t>
            </a:r>
            <a:br>
              <a:rPr lang="ru-RU" sz="2400" b="1" dirty="0" smtClean="0">
                <a:solidFill>
                  <a:srgbClr val="000099"/>
                </a:solidFill>
              </a:rPr>
            </a:br>
            <a:r>
              <a:rPr lang="ru-RU" sz="2400" b="1" dirty="0" smtClean="0">
                <a:solidFill>
                  <a:srgbClr val="000099"/>
                </a:solidFill>
              </a:rPr>
              <a:t>«Интерактивная математика в образовательных учреждениях </a:t>
            </a:r>
            <a:r>
              <a:rPr lang="en-US" sz="2400" b="1" dirty="0" smtClean="0">
                <a:solidFill>
                  <a:srgbClr val="000099"/>
                </a:solidFill>
              </a:rPr>
              <a:t>XXI</a:t>
            </a:r>
            <a:r>
              <a:rPr lang="ru-RU" sz="2400" b="1" dirty="0" smtClean="0">
                <a:solidFill>
                  <a:srgbClr val="000099"/>
                </a:solidFill>
              </a:rPr>
              <a:t> века» </a:t>
            </a:r>
            <a:endParaRPr lang="ru-RU" sz="2400" dirty="0">
              <a:solidFill>
                <a:srgbClr val="000099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7554" y="3571876"/>
            <a:ext cx="5429288" cy="3143272"/>
          </a:xfrm>
        </p:spPr>
        <p:txBody>
          <a:bodyPr/>
          <a:lstStyle/>
          <a:p>
            <a:r>
              <a:rPr lang="ru-RU" sz="1600" b="1" dirty="0" err="1" smtClean="0">
                <a:solidFill>
                  <a:srgbClr val="000099"/>
                </a:solidFill>
              </a:rPr>
              <a:t>Поддубная</a:t>
            </a:r>
            <a:r>
              <a:rPr lang="ru-RU" sz="1600" b="1" dirty="0" smtClean="0">
                <a:solidFill>
                  <a:srgbClr val="000099"/>
                </a:solidFill>
              </a:rPr>
              <a:t> Елена Савельевна</a:t>
            </a:r>
          </a:p>
          <a:p>
            <a:r>
              <a:rPr lang="ru-RU" sz="1600" b="1" dirty="0" smtClean="0"/>
              <a:t> МБОУ «</a:t>
            </a:r>
            <a:r>
              <a:rPr lang="ru-RU" sz="1600" b="1" dirty="0" err="1" smtClean="0"/>
              <a:t>Еремовская</a:t>
            </a:r>
            <a:r>
              <a:rPr lang="ru-RU" sz="1600" b="1" dirty="0" smtClean="0"/>
              <a:t> основная</a:t>
            </a:r>
          </a:p>
          <a:p>
            <a:r>
              <a:rPr lang="ru-RU" sz="1600" b="1" dirty="0" smtClean="0"/>
              <a:t>общеобразовательная школа»,</a:t>
            </a:r>
          </a:p>
          <a:p>
            <a:pPr marL="0" lvl="1"/>
            <a:r>
              <a:rPr lang="ru-RU" sz="1600" b="1" dirty="0" smtClean="0"/>
              <a:t> учитель математики.</a:t>
            </a:r>
          </a:p>
          <a:p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4143372" y="3071810"/>
            <a:ext cx="4357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Интерактивный плакат составили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7786646" y="0"/>
            <a:ext cx="13573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hlinkClick r:id="rId2" action="ppaction://hlinksldjump"/>
              </a:rPr>
              <a:t>1</a:t>
            </a:r>
            <a:r>
              <a:rPr lang="ru-RU" dirty="0"/>
              <a:t> </a:t>
            </a:r>
            <a:r>
              <a:rPr lang="ru-RU" dirty="0" smtClean="0">
                <a:hlinkClick r:id="rId3" action="ppaction://hlinksldjump"/>
              </a:rPr>
              <a:t>2</a:t>
            </a:r>
            <a:r>
              <a:rPr lang="ru-RU" dirty="0" smtClean="0"/>
              <a:t> </a:t>
            </a:r>
            <a:r>
              <a:rPr lang="ru-RU" dirty="0" smtClean="0">
                <a:hlinkClick r:id="rId4" action="ppaction://hlinksldjump"/>
              </a:rPr>
              <a:t>3</a:t>
            </a:r>
            <a:r>
              <a:rPr lang="ru-RU" dirty="0" smtClean="0"/>
              <a:t> </a:t>
            </a:r>
            <a:r>
              <a:rPr lang="ru-RU" dirty="0" smtClean="0">
                <a:hlinkClick r:id="rId5" action="ppaction://hlinksldjump"/>
              </a:rPr>
              <a:t>4</a:t>
            </a:r>
            <a:r>
              <a:rPr lang="ru-RU" dirty="0" smtClean="0"/>
              <a:t> </a:t>
            </a:r>
            <a:r>
              <a:rPr lang="ru-RU" dirty="0" smtClean="0">
                <a:hlinkClick r:id="rId6" action="ppaction://hlinksldjump"/>
              </a:rPr>
              <a:t>5</a:t>
            </a:r>
            <a:r>
              <a:rPr lang="ru-RU" dirty="0" smtClean="0"/>
              <a:t> </a:t>
            </a:r>
            <a:r>
              <a:rPr lang="ru-RU" dirty="0" smtClean="0">
                <a:hlinkClick r:id="rId7" action="ppaction://hlinksldjump"/>
              </a:rPr>
              <a:t>6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>
          <a:gsLst>
            <a:gs pos="64000">
              <a:srgbClr val="00B0F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>
          <a:xfrm>
            <a:off x="571472" y="214290"/>
            <a:ext cx="8226425" cy="1527175"/>
          </a:xfrm>
        </p:spPr>
        <p:txBody>
          <a:bodyPr lIns="91440" tIns="45720" rIns="91440" bIns="45720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 smtClean="0">
                <a:solidFill>
                  <a:srgbClr val="FFFF00"/>
                </a:solidFill>
              </a:rPr>
              <a:t>Домашнее задание</a:t>
            </a:r>
          </a:p>
        </p:txBody>
      </p:sp>
      <p:pic>
        <p:nvPicPr>
          <p:cNvPr id="205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9124" y="3143248"/>
            <a:ext cx="2447925" cy="2481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86446" y="4143380"/>
            <a:ext cx="450444" cy="3571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053" name="Rectangle 4"/>
          <p:cNvSpPr>
            <a:spLocks noGrp="1" noChangeArrowheads="1"/>
          </p:cNvSpPr>
          <p:nvPr>
            <p:ph type="subTitle" idx="4294967295"/>
          </p:nvPr>
        </p:nvSpPr>
        <p:spPr>
          <a:xfrm>
            <a:off x="457200" y="1600200"/>
            <a:ext cx="8226425" cy="1328734"/>
          </a:xfrm>
        </p:spPr>
        <p:txBody>
          <a:bodyPr lIns="0" tIns="0" rIns="0" bIns="0" anchor="ctr"/>
          <a:lstStyle/>
          <a:p>
            <a:pPr marL="0" indent="0" algn="ctr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b="1" dirty="0" smtClean="0">
                <a:solidFill>
                  <a:srgbClr val="7030A0"/>
                </a:solidFill>
              </a:rPr>
              <a:t>п. 55-57  , №  561,  567</a:t>
            </a:r>
            <a:r>
              <a:rPr lang="ru-RU" dirty="0" smtClean="0">
                <a:solidFill>
                  <a:srgbClr val="7030A0"/>
                </a:solidFill>
              </a:rPr>
              <a:t>.</a:t>
            </a:r>
          </a:p>
        </p:txBody>
      </p:sp>
      <p:sp>
        <p:nvSpPr>
          <p:cNvPr id="7" name="AutoShape 11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76" y="6215082"/>
            <a:ext cx="490566" cy="347642"/>
          </a:xfrm>
          <a:prstGeom prst="actionButtonReturn">
            <a:avLst/>
          </a:prstGeom>
          <a:noFill/>
          <a:ln w="31750">
            <a:solidFill>
              <a:srgbClr val="FFFF00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ru-RU" sz="1800"/>
          </a:p>
        </p:txBody>
      </p:sp>
    </p:spTree>
  </p:cSld>
  <p:clrMapOvr>
    <a:masterClrMapping/>
  </p:clrMapOvr>
  <p:transition spd="med" advClick="0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C:\Documents and Settings\Сервер\Рабочий стол\1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6350">
            <a:gradFill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5400000" scaled="0"/>
            </a:gra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3428992" cy="714356"/>
          </a:xfrm>
        </p:spPr>
        <p:txBody>
          <a:bodyPr/>
          <a:lstStyle/>
          <a:p>
            <a:r>
              <a:rPr lang="ru-RU" sz="4000" b="1" dirty="0" smtClean="0">
                <a:solidFill>
                  <a:srgbClr val="FFFF00"/>
                </a:solidFill>
              </a:rPr>
              <a:t>Релаксация</a:t>
            </a:r>
            <a:endParaRPr lang="ru-RU" sz="4000" b="1" dirty="0">
              <a:solidFill>
                <a:srgbClr val="FFFF00"/>
              </a:solidFill>
            </a:endParaRPr>
          </a:p>
        </p:txBody>
      </p:sp>
      <p:sp>
        <p:nvSpPr>
          <p:cNvPr id="4" name="AutoShape 11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501090" y="6357958"/>
            <a:ext cx="490566" cy="347642"/>
          </a:xfrm>
          <a:prstGeom prst="actionButtonReturn">
            <a:avLst/>
          </a:prstGeom>
          <a:noFill/>
          <a:ln w="31750">
            <a:solidFill>
              <a:srgbClr val="FFFF00"/>
            </a:solidFill>
            <a:miter lim="800000"/>
            <a:headEnd/>
            <a:tailEnd/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5" name="Управляющая кнопка: звук 4">
            <a:hlinkClick r:id="rId6" action="ppaction://hlinkfile" highlightClick="1">
              <a:snd r:embed="rId5" name="applause.wav"/>
            </a:hlinkClick>
          </p:cNvPr>
          <p:cNvSpPr/>
          <p:nvPr/>
        </p:nvSpPr>
        <p:spPr>
          <a:xfrm>
            <a:off x="7858148" y="6357958"/>
            <a:ext cx="500066" cy="357190"/>
          </a:xfrm>
          <a:prstGeom prst="actionButtonSound">
            <a:avLst/>
          </a:prstGeom>
          <a:noFill/>
          <a:ln w="31750">
            <a:solidFill>
              <a:srgbClr val="FFFF00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5286380" y="0"/>
            <a:ext cx="4143372" cy="249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28528" tIns="228528" rIns="358662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Вы лежите на берегу моря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 И не знаете вы  горя.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Солнце греет  ваше тело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Оно знает свое дело.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Вам легко, спокойно и  тепло, 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Головке  вашей хорошо, легко, светло. 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Отдохнув немного -  просыпайся,</a:t>
            </a:r>
            <a:endParaRPr kumimoji="0" lang="ru-RU" sz="900" b="1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1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</a:rPr>
              <a:t>Смело ты за дело принимайся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flip="none" rotWithShape="1">
          <a:gsLst>
            <a:gs pos="64000">
              <a:srgbClr val="FFFF00">
                <a:alpha val="97000"/>
              </a:srgbClr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Список литературы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auto">
          <a:xfrm>
            <a:off x="7786646" y="0"/>
            <a:ext cx="13573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hlinkClick r:id="rId2" action="ppaction://hlinksldjump"/>
              </a:rPr>
              <a:t>1</a:t>
            </a:r>
            <a:r>
              <a:rPr lang="ru-RU" dirty="0"/>
              <a:t> </a:t>
            </a:r>
            <a:r>
              <a:rPr lang="ru-RU" dirty="0" smtClean="0">
                <a:hlinkClick r:id="rId3" action="ppaction://hlinksldjump"/>
              </a:rPr>
              <a:t>2</a:t>
            </a:r>
            <a:r>
              <a:rPr lang="ru-RU" dirty="0" smtClean="0"/>
              <a:t> </a:t>
            </a:r>
            <a:r>
              <a:rPr lang="ru-RU" dirty="0" smtClean="0">
                <a:hlinkClick r:id="rId4" action="ppaction://hlinksldjump"/>
              </a:rPr>
              <a:t>3</a:t>
            </a:r>
            <a:r>
              <a:rPr lang="ru-RU" dirty="0" smtClean="0"/>
              <a:t> </a:t>
            </a:r>
            <a:r>
              <a:rPr lang="ru-RU" dirty="0" smtClean="0">
                <a:hlinkClick r:id="rId5" action="ppaction://hlinksldjump"/>
              </a:rPr>
              <a:t>4</a:t>
            </a:r>
            <a:r>
              <a:rPr lang="ru-RU" dirty="0" smtClean="0"/>
              <a:t> </a:t>
            </a:r>
            <a:r>
              <a:rPr lang="ru-RU" sz="2400" b="1" dirty="0" smtClean="0">
                <a:hlinkClick r:id="rId6" action="ppaction://hlinksldjump"/>
              </a:rPr>
              <a:t>5</a:t>
            </a:r>
            <a:r>
              <a:rPr lang="ru-RU" dirty="0" smtClean="0"/>
              <a:t> </a:t>
            </a:r>
            <a:r>
              <a:rPr lang="ru-RU" dirty="0" smtClean="0">
                <a:hlinkClick r:id="rId7" action="ppaction://hlinksldjump"/>
              </a:rPr>
              <a:t>6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14348" y="1714488"/>
            <a:ext cx="78581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dirty="0" smtClean="0"/>
              <a:t>Детская энциклопедия « РОСМЭП» - </a:t>
            </a:r>
            <a:r>
              <a:rPr lang="ru-RU" dirty="0" err="1" smtClean="0"/>
              <a:t>Е.П.Кортева</a:t>
            </a:r>
            <a:r>
              <a:rPr lang="ru-RU" dirty="0" smtClean="0"/>
              <a:t>  стр:74;116;118;120.</a:t>
            </a:r>
          </a:p>
          <a:p>
            <a:pPr marL="342900" indent="-342900">
              <a:buAutoNum type="arabicPeriod"/>
            </a:pPr>
            <a:r>
              <a:rPr lang="ru-RU" dirty="0" smtClean="0"/>
              <a:t>«Математика для любознательных» /Москва «</a:t>
            </a:r>
            <a:r>
              <a:rPr lang="ru-RU" dirty="0" err="1" smtClean="0"/>
              <a:t>Просвящение</a:t>
            </a:r>
            <a:r>
              <a:rPr lang="ru-RU" dirty="0" smtClean="0"/>
              <a:t>», 2000 год- И.С .Петраков.</a:t>
            </a:r>
          </a:p>
          <a:p>
            <a:pPr marL="342900" indent="-342900"/>
            <a:r>
              <a:rPr lang="ru-RU" dirty="0" smtClean="0"/>
              <a:t>3.  «Нестандартные уроки по математике 5-11 класс»/ Волгоград 2007</a:t>
            </a:r>
          </a:p>
          <a:p>
            <a:pPr marL="342900" indent="-342900"/>
            <a:r>
              <a:rPr lang="ru-RU" dirty="0" smtClean="0"/>
              <a:t>     издание « Учитель».- А.Г.Савин.</a:t>
            </a:r>
          </a:p>
          <a:p>
            <a:pPr marL="342900" indent="-342900">
              <a:buAutoNum type="arabicPeriod" startAt="4"/>
            </a:pPr>
            <a:r>
              <a:rPr lang="ru-RU" dirty="0" smtClean="0"/>
              <a:t>«Я познаю мир математики»/ Москва, ООО«Издательство АТС-ЛТД» 1998 год.стр-155,206,291.</a:t>
            </a:r>
          </a:p>
          <a:p>
            <a:pPr marL="342900" indent="-342900">
              <a:buAutoNum type="arabicPeriod" startAt="5"/>
            </a:pPr>
            <a:r>
              <a:rPr lang="ru-RU" dirty="0" smtClean="0"/>
              <a:t>Геометрия 10-11, учебник для общеобразовательных учреждений</a:t>
            </a:r>
          </a:p>
          <a:p>
            <a:pPr marL="342900" indent="-342900"/>
            <a:r>
              <a:rPr lang="ru-RU" dirty="0" smtClean="0"/>
              <a:t>      / Москва «</a:t>
            </a:r>
            <a:r>
              <a:rPr lang="ru-RU" dirty="0" err="1" smtClean="0"/>
              <a:t>Просвяшение</a:t>
            </a:r>
            <a:r>
              <a:rPr lang="ru-RU" dirty="0" smtClean="0"/>
              <a:t>» 2009 </a:t>
            </a:r>
            <a:r>
              <a:rPr lang="ru-RU" dirty="0" err="1" smtClean="0"/>
              <a:t>год.-Атанасян</a:t>
            </a:r>
            <a:r>
              <a:rPr lang="ru-RU" smtClean="0"/>
              <a:t> Л.С. </a:t>
            </a:r>
            <a:endParaRPr lang="ru-RU" dirty="0" smtClean="0"/>
          </a:p>
          <a:p>
            <a:pPr marL="342900" indent="-342900"/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flip="none" rotWithShape="1">
          <a:gsLst>
            <a:gs pos="9500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rect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85786" y="500042"/>
            <a:ext cx="8051500" cy="70788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65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ru-RU" sz="4000" dirty="0" smtClean="0">
                <a:solidFill>
                  <a:srgbClr val="0000FF"/>
                </a:solidFill>
              </a:rPr>
              <a:t>Список источников иллюстраций</a:t>
            </a:r>
            <a:endParaRPr lang="ru-RU" sz="4000" dirty="0">
              <a:solidFill>
                <a:srgbClr val="0000FF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14480" y="2071678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http://im5-tub-ru.yandex.net/i?id=184601958-05-72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14480" y="2428868"/>
            <a:ext cx="5857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http://images.yandex.ru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14480" y="2786058"/>
            <a:ext cx="40959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http://smayli.ru/smile/zvezdia-526.html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14480" y="3143248"/>
            <a:ext cx="37882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http://smayli.ru/smile/knigi-186.html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14480" y="1643050"/>
            <a:ext cx="54292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http://www.artdes.ru/img/makets/original/640.jpg</a:t>
            </a:r>
            <a:endParaRPr lang="ru-RU" dirty="0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7786646" y="0"/>
            <a:ext cx="13573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hlinkClick r:id="rId2" action="ppaction://hlinksldjump"/>
              </a:rPr>
              <a:t>1</a:t>
            </a:r>
            <a:r>
              <a:rPr lang="ru-RU" dirty="0"/>
              <a:t> </a:t>
            </a:r>
            <a:r>
              <a:rPr lang="ru-RU" dirty="0" smtClean="0">
                <a:hlinkClick r:id="rId3" action="ppaction://hlinksldjump"/>
              </a:rPr>
              <a:t>2</a:t>
            </a:r>
            <a:r>
              <a:rPr lang="ru-RU" dirty="0" smtClean="0"/>
              <a:t> </a:t>
            </a:r>
            <a:r>
              <a:rPr lang="ru-RU" dirty="0" smtClean="0">
                <a:hlinkClick r:id="rId4" action="ppaction://hlinksldjump"/>
              </a:rPr>
              <a:t>3</a:t>
            </a:r>
            <a:r>
              <a:rPr lang="ru-RU" dirty="0" smtClean="0"/>
              <a:t> </a:t>
            </a:r>
            <a:r>
              <a:rPr lang="ru-RU" dirty="0" smtClean="0">
                <a:hlinkClick r:id="rId5" action="ppaction://hlinksldjump"/>
              </a:rPr>
              <a:t>4</a:t>
            </a:r>
            <a:r>
              <a:rPr lang="ru-RU" dirty="0" smtClean="0"/>
              <a:t> </a:t>
            </a:r>
            <a:r>
              <a:rPr lang="ru-RU" dirty="0" smtClean="0">
                <a:hlinkClick r:id="rId6" action="ppaction://hlinksldjump"/>
              </a:rPr>
              <a:t>5</a:t>
            </a:r>
            <a:r>
              <a:rPr lang="ru-RU" dirty="0" smtClean="0"/>
              <a:t> </a:t>
            </a:r>
            <a:r>
              <a:rPr lang="ru-RU" sz="2400" b="1" dirty="0" smtClean="0">
                <a:hlinkClick r:id="rId7" action="ppaction://hlinksldjump"/>
              </a:rPr>
              <a:t>6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714480" y="3500438"/>
            <a:ext cx="514353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http://www.freeoboi.ru/images/160581973.jpg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714480" y="4214818"/>
            <a:ext cx="70009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http://festival.1septemhttp://festival.1september.ru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14480" y="3857628"/>
            <a:ext cx="57150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http://im0-tub-ru.yandex.net/i?id=28991275-42-72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714480" y="4572008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http://im2-tub-ru.yandex.net/i?id=160592846-08-72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714480" y="4929198"/>
            <a:ext cx="5500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http://im7-tub-ru.yandex.net/i?id=117217943-69-72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785918" y="5286388"/>
            <a:ext cx="6429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http://ifs.cook-time.com/preview/img239/239019.jpg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85918" y="5643578"/>
            <a:ext cx="62151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http://im0-tub-ru.yandex.net/i?id=104279323-61-72</a:t>
            </a:r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gradFill flip="none" rotWithShape="1">
          <a:gsLst>
            <a:gs pos="70000">
              <a:srgbClr val="FFD5AB">
                <a:alpha val="9000"/>
              </a:srgbClr>
            </a:gs>
            <a:gs pos="50000">
              <a:srgbClr val="9CB86E"/>
            </a:gs>
            <a:gs pos="100000">
              <a:srgbClr val="156B13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7000924" cy="58576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FFFF00"/>
                </a:solidFill>
              </a:rPr>
              <a:t>Решение задач по сборнику ЕГЭ</a:t>
            </a:r>
            <a:endParaRPr lang="ru-RU" sz="3200" b="1" dirty="0">
              <a:solidFill>
                <a:srgbClr val="FFFF00"/>
              </a:solidFill>
            </a:endParaRPr>
          </a:p>
        </p:txBody>
      </p:sp>
      <p:sp>
        <p:nvSpPr>
          <p:cNvPr id="3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76" y="6215082"/>
            <a:ext cx="762000" cy="533400"/>
          </a:xfrm>
          <a:prstGeom prst="actionButtonReturn">
            <a:avLst/>
          </a:prstGeom>
          <a:solidFill>
            <a:srgbClr val="6BA167">
              <a:alpha val="64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4" name="TextBox 3"/>
          <p:cNvSpPr txBox="1"/>
          <p:nvPr/>
        </p:nvSpPr>
        <p:spPr>
          <a:xfrm>
            <a:off x="428596" y="1428736"/>
            <a:ext cx="842968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b="1" dirty="0" smtClean="0">
                <a:solidFill>
                  <a:srgbClr val="FFFF00"/>
                </a:solidFill>
              </a:rPr>
              <a:t>ЕГЭ 2010 автор: И.Р. Высоцкий</a:t>
            </a:r>
          </a:p>
          <a:p>
            <a:r>
              <a:rPr lang="ru-RU" sz="1100" b="1" dirty="0" smtClean="0">
                <a:solidFill>
                  <a:srgbClr val="FFFF00"/>
                </a:solidFill>
              </a:rPr>
              <a:t>Вариант -3 </a:t>
            </a:r>
          </a:p>
          <a:p>
            <a:r>
              <a:rPr lang="ru-RU" sz="1100" b="1" dirty="0" smtClean="0">
                <a:solidFill>
                  <a:srgbClr val="FFFF00"/>
                </a:solidFill>
              </a:rPr>
              <a:t>Задание -9</a:t>
            </a:r>
          </a:p>
          <a:p>
            <a:r>
              <a:rPr lang="ru-RU" sz="1100" b="1" dirty="0" smtClean="0">
                <a:solidFill>
                  <a:srgbClr val="FFFF00"/>
                </a:solidFill>
              </a:rPr>
              <a:t>Страница- 41</a:t>
            </a:r>
          </a:p>
          <a:p>
            <a:pPr algn="just"/>
            <a:r>
              <a:rPr lang="ru-RU" dirty="0" smtClean="0">
                <a:solidFill>
                  <a:srgbClr val="252FEF"/>
                </a:solidFill>
              </a:rPr>
              <a:t>Радиус основания первого конуса в 3 раза меньше, чем радиус основания второго конуса, а образующая первого конуса в 2 раза больше, чем образующая второго. Чему равна площадь боковой поверхности первого конуса, если площадь боковой поверхности второго равна 18 см квадратных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00034" y="3929066"/>
            <a:ext cx="8358246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solidFill>
                  <a:srgbClr val="FFFF00"/>
                </a:solidFill>
              </a:rPr>
              <a:t>ЕГЭ 2011 автор : Ф.Ф. Лысенко</a:t>
            </a:r>
          </a:p>
          <a:p>
            <a:r>
              <a:rPr lang="ru-RU" sz="1100" b="1" dirty="0" smtClean="0">
                <a:solidFill>
                  <a:srgbClr val="FFFF00"/>
                </a:solidFill>
              </a:rPr>
              <a:t>Задание - №968</a:t>
            </a:r>
          </a:p>
          <a:p>
            <a:r>
              <a:rPr lang="ru-RU" sz="1100" b="1" dirty="0" smtClean="0">
                <a:solidFill>
                  <a:srgbClr val="FFFF00"/>
                </a:solidFill>
              </a:rPr>
              <a:t>Страница - 271</a:t>
            </a:r>
          </a:p>
          <a:p>
            <a:pPr algn="just"/>
            <a:r>
              <a:rPr lang="ru-RU" dirty="0" smtClean="0">
                <a:solidFill>
                  <a:srgbClr val="252FEF"/>
                </a:solidFill>
              </a:rPr>
              <a:t>Основания цилиндра и конуса совпадают, а площадь полной поверхности цилиндра в 2 раза больше площади полной поверхности конуса. Найти длину образующей конуса, если высота цилиндра равна 10 см.</a:t>
            </a:r>
            <a:endParaRPr lang="ru-RU" dirty="0">
              <a:solidFill>
                <a:srgbClr val="252FE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66FFFF">
            <a:alpha val="1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214282" y="285728"/>
            <a:ext cx="6643734" cy="857272"/>
          </a:xfrm>
        </p:spPr>
        <p:txBody>
          <a:bodyPr/>
          <a:lstStyle/>
          <a:p>
            <a:pPr algn="l" eaLnBrk="1" hangingPunct="1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Решение задач по теме : 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Конус</a:t>
            </a:r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3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85720" y="1714488"/>
            <a:ext cx="8229600" cy="1643074"/>
          </a:xfrm>
          <a:noFill/>
          <a:ln w="0">
            <a:noFill/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FF0000"/>
                </a:solidFill>
                <a:hlinkClick r:id="rId2" action="ppaction://hlinksldjump"/>
              </a:rPr>
              <a:t>Проверка домашнего задания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3" action="ppaction://hlinksldjump"/>
              </a:rPr>
              <a:t>Применение знаний на практике</a:t>
            </a:r>
            <a:endParaRPr lang="ru-RU" sz="2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4" action="ppaction://hlinksldjump"/>
              </a:rPr>
              <a:t>Контроль знаний</a:t>
            </a:r>
            <a:endParaRPr lang="ru-RU" sz="2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90000"/>
              </a:lnSpc>
              <a:buNone/>
            </a:pPr>
            <a:r>
              <a:rPr lang="ru-RU" dirty="0" smtClean="0">
                <a:hlinkClick r:id="rId5" action="ppaction://hlinkpres?slideindex=1&amp;slidetitle="/>
              </a:rPr>
              <a:t>           </a:t>
            </a:r>
            <a:endParaRPr lang="ru-RU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i="1" dirty="0" smtClean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i="1" dirty="0" smtClean="0"/>
              <a:t>                                                       </a:t>
            </a:r>
          </a:p>
        </p:txBody>
      </p:sp>
      <p:pic>
        <p:nvPicPr>
          <p:cNvPr id="2053" name="Picture 5" descr="C:\Documents and Settings\Сервер\Рабочий стол\смайтлики\jesti-242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85852" y="3786190"/>
            <a:ext cx="428628" cy="374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C:\Documents and Settings\Сервер\Рабочий стол\смайтлики\jesti-322.gif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214546" y="5429264"/>
            <a:ext cx="642942" cy="266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C:\Documents and Settings\Сервер\Рабочий стол\смайтлики\vnimanie-22.gif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714480" y="4572008"/>
            <a:ext cx="428628" cy="400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Дата 23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524000" cy="304800"/>
          </a:xfrm>
          <a:noFill/>
        </p:spPr>
        <p:txBody>
          <a:bodyPr/>
          <a:lstStyle/>
          <a:p>
            <a:fld id="{4CC33416-0021-4D73-B11C-BB573C8499F5}" type="datetime1">
              <a:rPr lang="ru-RU" sz="1600" b="1" smtClean="0">
                <a:solidFill>
                  <a:srgbClr val="0000FF"/>
                </a:solidFill>
              </a:rPr>
              <a:pPr/>
              <a:t>23.03.2022</a:t>
            </a:fld>
            <a:endParaRPr lang="ru-RU" sz="1600" b="1" dirty="0" smtClean="0">
              <a:solidFill>
                <a:srgbClr val="0000FF"/>
              </a:solidFill>
            </a:endParaRPr>
          </a:p>
        </p:txBody>
      </p:sp>
      <p:sp>
        <p:nvSpPr>
          <p:cNvPr id="12" name="TextBox 11">
            <a:hlinkClick r:id="rId5" action="ppaction://hlinkpres?slideindex=1&amp;slidetitle="/>
          </p:cNvPr>
          <p:cNvSpPr txBox="1"/>
          <p:nvPr/>
        </p:nvSpPr>
        <p:spPr>
          <a:xfrm>
            <a:off x="1785918" y="3786190"/>
            <a:ext cx="2428892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99"/>
                </a:solidFill>
              </a:rPr>
              <a:t>Устный опрос</a:t>
            </a:r>
            <a:endParaRPr lang="ru-RU" sz="2000" b="1" dirty="0">
              <a:solidFill>
                <a:srgbClr val="000099"/>
              </a:solidFill>
            </a:endParaRPr>
          </a:p>
        </p:txBody>
      </p:sp>
      <p:sp>
        <p:nvSpPr>
          <p:cNvPr id="13" name="TextBox 12">
            <a:hlinkClick r:id="rId9" action="ppaction://hlinkpres?slideindex=1&amp;slidetitle="/>
          </p:cNvPr>
          <p:cNvSpPr txBox="1"/>
          <p:nvPr/>
        </p:nvSpPr>
        <p:spPr>
          <a:xfrm>
            <a:off x="2143108" y="4572008"/>
            <a:ext cx="3429024" cy="369332"/>
          </a:xfrm>
          <a:prstGeom prst="rect">
            <a:avLst/>
          </a:prstGeom>
          <a:noFill/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Геометрический диктант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hlinkClick r:id="rId10" action="ppaction://hlinksldjump"/>
          </p:cNvPr>
          <p:cNvSpPr txBox="1"/>
          <p:nvPr/>
        </p:nvSpPr>
        <p:spPr>
          <a:xfrm>
            <a:off x="3000364" y="5357826"/>
            <a:ext cx="3929090" cy="369332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4E0CC4"/>
                </a:solidFill>
              </a:rPr>
              <a:t>Тест : «Установи соответствие»</a:t>
            </a:r>
            <a:endParaRPr lang="ru-RU" b="1" dirty="0">
              <a:solidFill>
                <a:srgbClr val="4E0CC4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7786646" y="0"/>
            <a:ext cx="13573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000" dirty="0">
                <a:hlinkClick r:id="rId11" action="ppaction://hlinksldjump"/>
              </a:rPr>
              <a:t>1</a:t>
            </a:r>
            <a:r>
              <a:rPr lang="ru-RU" dirty="0"/>
              <a:t> </a:t>
            </a:r>
            <a:r>
              <a:rPr lang="ru-RU" sz="2400" b="1" dirty="0" smtClean="0">
                <a:hlinkClick r:id="rId2" action="ppaction://hlinksldjump"/>
              </a:rPr>
              <a:t>2</a:t>
            </a:r>
            <a:r>
              <a:rPr lang="ru-RU" dirty="0" smtClean="0"/>
              <a:t> </a:t>
            </a:r>
            <a:r>
              <a:rPr lang="ru-RU" dirty="0" smtClean="0">
                <a:hlinkClick r:id="rId3" action="ppaction://hlinksldjump"/>
              </a:rPr>
              <a:t>3</a:t>
            </a:r>
            <a:r>
              <a:rPr lang="ru-RU" dirty="0" smtClean="0"/>
              <a:t> </a:t>
            </a:r>
            <a:r>
              <a:rPr lang="ru-RU" dirty="0" smtClean="0">
                <a:hlinkClick r:id="rId4" action="ppaction://hlinksldjump"/>
              </a:rPr>
              <a:t>4</a:t>
            </a:r>
            <a:r>
              <a:rPr lang="ru-RU" dirty="0" smtClean="0"/>
              <a:t> </a:t>
            </a:r>
            <a:r>
              <a:rPr lang="ru-RU" dirty="0" smtClean="0">
                <a:hlinkClick r:id="rId12" action="ppaction://hlinksldjump"/>
              </a:rPr>
              <a:t>5</a:t>
            </a:r>
            <a:r>
              <a:rPr lang="ru-RU" dirty="0" smtClean="0"/>
              <a:t> </a:t>
            </a:r>
            <a:r>
              <a:rPr lang="ru-RU" dirty="0" smtClean="0">
                <a:hlinkClick r:id="rId13" action="ppaction://hlinksldjump"/>
              </a:rPr>
              <a:t>6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715008" y="3714752"/>
            <a:ext cx="285752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i="1" dirty="0" smtClean="0">
                <a:solidFill>
                  <a:srgbClr val="002060"/>
                </a:solidFill>
              </a:rPr>
              <a:t>Конус в переводе с греческого языка означает «</a:t>
            </a:r>
            <a:r>
              <a:rPr lang="ru-RU" sz="1000" b="1" i="1" dirty="0" smtClean="0">
                <a:solidFill>
                  <a:srgbClr val="FF0000"/>
                </a:solidFill>
              </a:rPr>
              <a:t>сосновая шишка</a:t>
            </a:r>
            <a:r>
              <a:rPr lang="ru-RU" sz="1000" b="1" i="1" dirty="0" smtClean="0">
                <a:solidFill>
                  <a:srgbClr val="002060"/>
                </a:solidFill>
              </a:rPr>
              <a:t>»</a:t>
            </a:r>
            <a:endParaRPr lang="ru-RU" sz="1000" b="1" i="1" dirty="0">
              <a:solidFill>
                <a:srgbClr val="002060"/>
              </a:solidFill>
            </a:endParaRP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29388" y="1571612"/>
            <a:ext cx="149519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14489"/>
            <a:ext cx="8229600" cy="200026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6" action="ppaction://hlinksldjump"/>
              </a:rPr>
              <a:t>Проверка домашнего задания</a:t>
            </a:r>
            <a:endParaRPr lang="ru-RU" sz="2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400" b="1" dirty="0" smtClean="0">
                <a:solidFill>
                  <a:srgbClr val="FF0000"/>
                </a:solidFill>
                <a:hlinkClick r:id="rId7" action="ppaction://hlinksldjump"/>
              </a:rPr>
              <a:t>Применение знаний на практике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ru-RU" sz="2000" dirty="0" smtClean="0">
                <a:solidFill>
                  <a:schemeClr val="accent6">
                    <a:lumMod val="60000"/>
                    <a:lumOff val="40000"/>
                  </a:schemeClr>
                </a:solidFill>
                <a:hlinkClick r:id="rId8" action="ppaction://hlinksldjump"/>
              </a:rPr>
              <a:t>Контроль знаний</a:t>
            </a:r>
            <a:endParaRPr lang="ru-RU" sz="2000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endParaRPr lang="ru-RU" sz="2000" i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i="1" dirty="0" smtClean="0"/>
              <a:t>                                                         </a:t>
            </a:r>
            <a:endParaRPr lang="ru-RU" sz="2000" b="1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2000" i="1" dirty="0" smtClean="0"/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214282" y="285728"/>
            <a:ext cx="6643734" cy="85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Решение задач по теме :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Конус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Дата 23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524000" cy="304800"/>
          </a:xfrm>
          <a:noFill/>
        </p:spPr>
        <p:txBody>
          <a:bodyPr/>
          <a:lstStyle/>
          <a:p>
            <a:fld id="{4CC33416-0021-4D73-B11C-BB573C8499F5}" type="datetime1">
              <a:rPr lang="ru-RU" sz="1600" b="1" smtClean="0">
                <a:solidFill>
                  <a:srgbClr val="0000FF"/>
                </a:solidFill>
              </a:rPr>
              <a:pPr/>
              <a:t>23.03.2022</a:t>
            </a:fld>
            <a:endParaRPr lang="ru-RU" sz="1600" b="1" dirty="0" smtClean="0">
              <a:solidFill>
                <a:srgbClr val="0000FF"/>
              </a:solidFill>
            </a:endParaRPr>
          </a:p>
        </p:txBody>
      </p:sp>
      <p:sp>
        <p:nvSpPr>
          <p:cNvPr id="9" name="TextBox 8">
            <a:hlinkClick r:id="rId9" action="ppaction://hlinkpres?slideindex=1&amp;slidetitle="/>
          </p:cNvPr>
          <p:cNvSpPr txBox="1"/>
          <p:nvPr/>
        </p:nvSpPr>
        <p:spPr>
          <a:xfrm>
            <a:off x="714348" y="4429132"/>
            <a:ext cx="4500594" cy="33855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Задание 2: </a:t>
            </a:r>
            <a:r>
              <a:rPr lang="ru-RU" sz="1600" b="1" dirty="0" smtClean="0">
                <a:solidFill>
                  <a:srgbClr val="000099"/>
                </a:solidFill>
              </a:rPr>
              <a:t>«Решить устные задачи»</a:t>
            </a:r>
            <a:endParaRPr lang="ru-RU" sz="1600" b="1" dirty="0">
              <a:solidFill>
                <a:srgbClr val="000099"/>
              </a:solidFill>
            </a:endParaRPr>
          </a:p>
        </p:txBody>
      </p:sp>
      <p:sp>
        <p:nvSpPr>
          <p:cNvPr id="13" name="TextBox 12">
            <a:hlinkClick r:id="rId10" action="ppaction://hlinkpres?slideindex=1&amp;slidetitle="/>
          </p:cNvPr>
          <p:cNvSpPr txBox="1"/>
          <p:nvPr/>
        </p:nvSpPr>
        <p:spPr>
          <a:xfrm>
            <a:off x="714348" y="3643314"/>
            <a:ext cx="5929354" cy="58477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Задание 1: </a:t>
            </a:r>
            <a:r>
              <a:rPr lang="ru-RU" sz="1600" b="1" dirty="0" smtClean="0">
                <a:solidFill>
                  <a:srgbClr val="000099"/>
                </a:solidFill>
              </a:rPr>
              <a:t>«Презентация к докладу по теме:</a:t>
            </a:r>
          </a:p>
          <a:p>
            <a:r>
              <a:rPr lang="ru-RU" sz="1600" b="1" dirty="0" smtClean="0">
                <a:solidFill>
                  <a:srgbClr val="000099"/>
                </a:solidFill>
              </a:rPr>
              <a:t>«Практическое применение «конуса» в жизни» </a:t>
            </a:r>
            <a:endParaRPr lang="ru-RU" sz="1600" dirty="0" smtClean="0"/>
          </a:p>
        </p:txBody>
      </p:sp>
      <p:pic>
        <p:nvPicPr>
          <p:cNvPr id="11" name="Picture 18" descr="F:\курсы\рисунки1\рисунки2\рис2\STAR2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5715008" y="3714752"/>
            <a:ext cx="500066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Прямоугольник 15"/>
          <p:cNvSpPr>
            <a:spLocks noChangeArrowheads="1"/>
          </p:cNvSpPr>
          <p:nvPr/>
        </p:nvSpPr>
        <p:spPr bwMode="auto">
          <a:xfrm>
            <a:off x="7786646" y="0"/>
            <a:ext cx="13573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hlinkClick r:id="rId12" action="ppaction://hlinksldjump"/>
              </a:rPr>
              <a:t>1</a:t>
            </a:r>
            <a:r>
              <a:rPr lang="ru-RU" dirty="0"/>
              <a:t> </a:t>
            </a:r>
            <a:r>
              <a:rPr lang="ru-RU" dirty="0" smtClean="0">
                <a:hlinkClick r:id="rId6" action="ppaction://hlinksldjump"/>
              </a:rPr>
              <a:t>2</a:t>
            </a:r>
            <a:r>
              <a:rPr lang="ru-RU" dirty="0" smtClean="0"/>
              <a:t> </a:t>
            </a:r>
            <a:r>
              <a:rPr lang="ru-RU" sz="2400" b="1" dirty="0" smtClean="0">
                <a:hlinkClick r:id="rId7" action="ppaction://hlinksldjump"/>
              </a:rPr>
              <a:t>3</a:t>
            </a:r>
            <a:r>
              <a:rPr lang="ru-RU" dirty="0" smtClean="0"/>
              <a:t> </a:t>
            </a:r>
            <a:r>
              <a:rPr lang="ru-RU" dirty="0" smtClean="0">
                <a:hlinkClick r:id="rId8" action="ppaction://hlinksldjump"/>
              </a:rPr>
              <a:t>4</a:t>
            </a:r>
            <a:r>
              <a:rPr lang="ru-RU" dirty="0" smtClean="0"/>
              <a:t> </a:t>
            </a:r>
            <a:r>
              <a:rPr lang="ru-RU" dirty="0" smtClean="0">
                <a:hlinkClick r:id="rId13" action="ppaction://hlinksldjump"/>
              </a:rPr>
              <a:t>5</a:t>
            </a:r>
            <a:r>
              <a:rPr lang="ru-RU" dirty="0" smtClean="0"/>
              <a:t> </a:t>
            </a:r>
            <a:r>
              <a:rPr lang="ru-RU" dirty="0" smtClean="0">
                <a:hlinkClick r:id="rId14" action="ppaction://hlinksldjump"/>
              </a:rPr>
              <a:t>6</a:t>
            </a:r>
            <a:endParaRPr lang="ru-RU" dirty="0"/>
          </a:p>
        </p:txBody>
      </p:sp>
      <p:pic>
        <p:nvPicPr>
          <p:cNvPr id="6150" name="Picture 6" descr="C:\Documents and Settings\Сервер\Рабочий стол\Сабининой\смайтлики\jesti-336.gif"/>
          <p:cNvPicPr>
            <a:picLocks noChangeAspect="1" noChangeArrowheads="1" noCrop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500562" y="4286256"/>
            <a:ext cx="650086" cy="500066"/>
          </a:xfrm>
          <a:prstGeom prst="rect">
            <a:avLst/>
          </a:prstGeom>
          <a:noFill/>
        </p:spPr>
      </p:pic>
      <p:sp>
        <p:nvSpPr>
          <p:cNvPr id="17" name="TextBox 16">
            <a:hlinkClick r:id="rId16" action="ppaction://hlinksldjump"/>
          </p:cNvPr>
          <p:cNvSpPr txBox="1"/>
          <p:nvPr/>
        </p:nvSpPr>
        <p:spPr>
          <a:xfrm>
            <a:off x="714348" y="4929198"/>
            <a:ext cx="5715040" cy="338554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</a:rPr>
              <a:t>Задание 3: </a:t>
            </a:r>
            <a:r>
              <a:rPr lang="ru-RU" sz="1600" b="1" dirty="0" smtClean="0">
                <a:solidFill>
                  <a:srgbClr val="000099"/>
                </a:solidFill>
              </a:rPr>
              <a:t>«Решение задач по сборнику ЕГЭ»</a:t>
            </a:r>
          </a:p>
        </p:txBody>
      </p:sp>
      <p:pic>
        <p:nvPicPr>
          <p:cNvPr id="18" name="Picture 36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572131" y="4857760"/>
            <a:ext cx="443267" cy="402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p:control spid="6145" r:id="rId2" imgW="438120" imgH="304920"/>
      <p:control spid="6146" r:id="rId3" imgW="438120" imgH="304920"/>
      <p:control spid="6149" r:id="rId4" imgW="1295280" imgH="114300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FF">
            <a:alpha val="3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714488"/>
            <a:ext cx="8229600" cy="1571635"/>
          </a:xfrm>
          <a:ln w="3175" cmpd="sng"/>
        </p:spPr>
        <p:txBody>
          <a:bodyPr/>
          <a:lstStyle/>
          <a:p>
            <a:pPr eaLnBrk="1" hangingPunct="1"/>
            <a:r>
              <a:rPr lang="ru-RU" sz="2000" dirty="0" smtClean="0">
                <a:solidFill>
                  <a:srgbClr val="7030A0"/>
                </a:solidFill>
                <a:hlinkClick r:id="rId2" action="ppaction://hlinksldjump"/>
              </a:rPr>
              <a:t>Проверка домашнего задания</a:t>
            </a:r>
            <a:endParaRPr lang="ru-RU" sz="2000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ru-RU" sz="2000" dirty="0" smtClean="0">
                <a:solidFill>
                  <a:srgbClr val="7030A0"/>
                </a:solidFill>
                <a:hlinkClick r:id="rId3" action="ppaction://hlinksldjump"/>
              </a:rPr>
              <a:t>Применение знаний на практике</a:t>
            </a:r>
            <a:endParaRPr lang="ru-RU" sz="2000" dirty="0" smtClean="0">
              <a:solidFill>
                <a:srgbClr val="7030A0"/>
              </a:solidFill>
            </a:endParaRPr>
          </a:p>
          <a:p>
            <a:pPr eaLnBrk="1" hangingPunct="1"/>
            <a:r>
              <a:rPr lang="ru-RU" sz="2400" b="1" dirty="0" smtClean="0">
                <a:solidFill>
                  <a:srgbClr val="FF0000"/>
                </a:solidFill>
                <a:hlinkClick r:id="rId4" action="ppaction://hlinksldjump"/>
              </a:rPr>
              <a:t>Контроль знаний</a:t>
            </a:r>
            <a:endParaRPr lang="ru-RU" sz="2400" i="1" dirty="0" smtClean="0">
              <a:solidFill>
                <a:srgbClr val="FF0000"/>
              </a:solidFill>
              <a:hlinkClick r:id="rId5" action="ppaction://hlinkpres?slideindex=1&amp;slidetitle="/>
            </a:endParaRPr>
          </a:p>
          <a:p>
            <a:pPr lvl="2" eaLnBrk="1" hangingPunct="1">
              <a:buFontTx/>
              <a:buNone/>
            </a:pPr>
            <a:endParaRPr lang="ru-RU" sz="2000" b="1" i="1" dirty="0" smtClean="0">
              <a:hlinkClick r:id="rId5" action="ppaction://hlinkpres?slideindex=1&amp;slidetitle="/>
            </a:endParaRPr>
          </a:p>
          <a:p>
            <a:pPr lvl="2" eaLnBrk="1" hangingPunct="1">
              <a:buFontTx/>
              <a:buNone/>
            </a:pPr>
            <a:r>
              <a:rPr lang="ru-RU" sz="2000" b="1" i="1" dirty="0" smtClean="0"/>
              <a:t>         </a:t>
            </a:r>
          </a:p>
          <a:p>
            <a:pPr lvl="2" eaLnBrk="1" hangingPunct="1">
              <a:buFontTx/>
              <a:buNone/>
            </a:pPr>
            <a:r>
              <a:rPr lang="ru-RU" sz="2000" b="1" i="1" dirty="0" smtClean="0"/>
              <a:t>                                                                                              </a:t>
            </a:r>
          </a:p>
          <a:p>
            <a:pPr lvl="2" eaLnBrk="1" hangingPunct="1">
              <a:buFontTx/>
              <a:buNone/>
            </a:pPr>
            <a:endParaRPr lang="ru-RU" sz="2000" b="1" i="1" dirty="0" smtClean="0"/>
          </a:p>
          <a:p>
            <a:pPr eaLnBrk="1" hangingPunct="1">
              <a:buFontTx/>
              <a:buNone/>
            </a:pPr>
            <a:endParaRPr lang="ru-RU" sz="2000" i="1" dirty="0" smtClean="0"/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457200" y="274638"/>
            <a:ext cx="590073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endParaRPr lang="ru-RU" sz="4000" kern="0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102" name="Picture 6" descr="vnimanie-35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071670" y="3857628"/>
            <a:ext cx="519582" cy="300891"/>
          </a:xfrm>
          <a:prstGeom prst="rect">
            <a:avLst/>
          </a:prstGeom>
          <a:noFill/>
        </p:spPr>
      </p:pic>
      <p:sp>
        <p:nvSpPr>
          <p:cNvPr id="8" name="TextBox 7">
            <a:hlinkClick r:id="rId7" action="ppaction://hlinksldjump"/>
          </p:cNvPr>
          <p:cNvSpPr txBox="1"/>
          <p:nvPr/>
        </p:nvSpPr>
        <p:spPr>
          <a:xfrm>
            <a:off x="5429256" y="5643578"/>
            <a:ext cx="1857388" cy="40011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Рефлексия</a:t>
            </a:r>
            <a:endParaRPr lang="ru-RU" sz="2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214282" y="285728"/>
            <a:ext cx="6643734" cy="857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Решение задач по теме :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</a:t>
            </a:r>
            <a:r>
              <a:rPr kumimoji="0" lang="ru-RU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Конус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»</a:t>
            </a:r>
            <a:endParaRPr kumimoji="0" lang="ru-RU" sz="3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1" name="Дата 23"/>
          <p:cNvSpPr>
            <a:spLocks noGrp="1"/>
          </p:cNvSpPr>
          <p:nvPr>
            <p:ph type="dt" sz="quarter" idx="10"/>
          </p:nvPr>
        </p:nvSpPr>
        <p:spPr>
          <a:xfrm>
            <a:off x="0" y="0"/>
            <a:ext cx="1524000" cy="304800"/>
          </a:xfrm>
          <a:noFill/>
        </p:spPr>
        <p:txBody>
          <a:bodyPr/>
          <a:lstStyle/>
          <a:p>
            <a:fld id="{4CC33416-0021-4D73-B11C-BB573C8499F5}" type="datetime1">
              <a:rPr lang="ru-RU" sz="1600" b="1" smtClean="0">
                <a:solidFill>
                  <a:srgbClr val="0000FF"/>
                </a:solidFill>
              </a:rPr>
              <a:pPr/>
              <a:t>23.03.2022</a:t>
            </a:fld>
            <a:endParaRPr lang="ru-RU" sz="1600" b="1" dirty="0" smtClean="0">
              <a:solidFill>
                <a:srgbClr val="0000FF"/>
              </a:solidFill>
            </a:endParaRPr>
          </a:p>
        </p:txBody>
      </p:sp>
      <p:sp>
        <p:nvSpPr>
          <p:cNvPr id="12" name="TextBox 11">
            <a:hlinkClick r:id="rId8" action="ppaction://hlinksldjump"/>
          </p:cNvPr>
          <p:cNvSpPr txBox="1"/>
          <p:nvPr/>
        </p:nvSpPr>
        <p:spPr>
          <a:xfrm>
            <a:off x="1857356" y="5643578"/>
            <a:ext cx="3071834" cy="40011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FF00"/>
                </a:solidFill>
              </a:rPr>
              <a:t>Домашнее задание</a:t>
            </a:r>
            <a:endParaRPr lang="ru-RU" sz="2000" b="1" dirty="0">
              <a:solidFill>
                <a:srgbClr val="FFFF00"/>
              </a:solidFill>
            </a:endParaRPr>
          </a:p>
        </p:txBody>
      </p:sp>
      <p:sp>
        <p:nvSpPr>
          <p:cNvPr id="13" name="TextBox 12">
            <a:hlinkClick r:id="rId5" action="ppaction://hlinkpres?slideindex=1&amp;slidetitle="/>
          </p:cNvPr>
          <p:cNvSpPr txBox="1"/>
          <p:nvPr/>
        </p:nvSpPr>
        <p:spPr>
          <a:xfrm>
            <a:off x="2786050" y="3857628"/>
            <a:ext cx="3714776" cy="40011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</a:rPr>
              <a:t>Самостоятельная работа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4" name="Прямоугольник 13">
            <a:hlinkClick r:id="rId9" action="ppaction://hlinksldjump"/>
          </p:cNvPr>
          <p:cNvSpPr/>
          <p:nvPr/>
        </p:nvSpPr>
        <p:spPr>
          <a:xfrm>
            <a:off x="2714612" y="4357694"/>
            <a:ext cx="859594" cy="307777"/>
          </a:xfrm>
          <a:prstGeom prst="rect">
            <a:avLst/>
          </a:prstGeom>
          <a:effectLst>
            <a:outerShdw blurRad="50800" dist="38100" dir="10800000" algn="r" rotWithShape="0">
              <a:schemeClr val="tx1">
                <a:alpha val="40000"/>
              </a:schemeClr>
            </a:outerShdw>
          </a:effectLst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Ответы</a:t>
            </a:r>
            <a:endParaRPr lang="ru-RU" sz="1400" b="1" dirty="0">
              <a:solidFill>
                <a:srgbClr val="C00000"/>
              </a:solidFill>
            </a:endParaRPr>
          </a:p>
        </p:txBody>
      </p:sp>
      <p:sp>
        <p:nvSpPr>
          <p:cNvPr id="16" name="TextBox 15">
            <a:hlinkClick r:id="rId10" action="ppaction://hlinksldjump"/>
          </p:cNvPr>
          <p:cNvSpPr txBox="1"/>
          <p:nvPr/>
        </p:nvSpPr>
        <p:spPr>
          <a:xfrm>
            <a:off x="4143372" y="4286256"/>
            <a:ext cx="2000264" cy="307777"/>
          </a:xfrm>
          <a:prstGeom prst="rect">
            <a:avLst/>
          </a:prstGeom>
          <a:noFill/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C00000"/>
                </a:solidFill>
              </a:rPr>
              <a:t>Оцени свою работу</a:t>
            </a:r>
            <a:endParaRPr lang="ru-RU" sz="1400" b="1" dirty="0">
              <a:solidFill>
                <a:srgbClr val="C00000"/>
              </a:solidFill>
            </a:endParaRPr>
          </a:p>
        </p:txBody>
      </p:sp>
      <p:pic>
        <p:nvPicPr>
          <p:cNvPr id="17" name="Picture 3" descr="C:\Documents and Settings\Сервер\Рабочий стол\knigi-62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142976" y="5643578"/>
            <a:ext cx="642942" cy="45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1" descr="C:\Documents and Settings\Сервер\Рабочий стол\Сабининой\плакат\zvezdia-526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143768" y="5643578"/>
            <a:ext cx="428628" cy="428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6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571604" y="4922558"/>
            <a:ext cx="285752" cy="259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TextBox 19">
            <a:hlinkClick r:id="rId14" action="ppaction://hlinksldjump"/>
          </p:cNvPr>
          <p:cNvSpPr txBox="1"/>
          <p:nvPr/>
        </p:nvSpPr>
        <p:spPr>
          <a:xfrm>
            <a:off x="1928794" y="4857760"/>
            <a:ext cx="5500726" cy="400110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000099"/>
                </a:solidFill>
              </a:rPr>
              <a:t>Терминологическая игра: </a:t>
            </a:r>
            <a:r>
              <a:rPr lang="ru-RU" b="1" dirty="0" smtClean="0">
                <a:solidFill>
                  <a:srgbClr val="000099"/>
                </a:solidFill>
              </a:rPr>
              <a:t>«Разбери слово»</a:t>
            </a:r>
            <a:endParaRPr lang="ru-RU" dirty="0">
              <a:solidFill>
                <a:srgbClr val="000099"/>
              </a:solidFill>
            </a:endParaRPr>
          </a:p>
        </p:txBody>
      </p:sp>
      <p:sp>
        <p:nvSpPr>
          <p:cNvPr id="24" name="Прямоугольник 23"/>
          <p:cNvSpPr>
            <a:spLocks noChangeArrowheads="1"/>
          </p:cNvSpPr>
          <p:nvPr/>
        </p:nvSpPr>
        <p:spPr bwMode="auto">
          <a:xfrm>
            <a:off x="7786646" y="0"/>
            <a:ext cx="13573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>
                <a:hlinkClick r:id="rId15" action="ppaction://hlinksldjump"/>
              </a:rPr>
              <a:t>1</a:t>
            </a:r>
            <a:r>
              <a:rPr lang="ru-RU" dirty="0"/>
              <a:t> </a:t>
            </a:r>
            <a:r>
              <a:rPr lang="ru-RU" dirty="0" smtClean="0">
                <a:hlinkClick r:id="rId2" action="ppaction://hlinksldjump"/>
              </a:rPr>
              <a:t>2</a:t>
            </a:r>
            <a:r>
              <a:rPr lang="ru-RU" dirty="0" smtClean="0"/>
              <a:t> </a:t>
            </a:r>
            <a:r>
              <a:rPr lang="ru-RU" dirty="0" smtClean="0">
                <a:hlinkClick r:id="rId3" action="ppaction://hlinksldjump"/>
              </a:rPr>
              <a:t>3</a:t>
            </a:r>
            <a:r>
              <a:rPr lang="ru-RU" dirty="0" smtClean="0"/>
              <a:t> </a:t>
            </a:r>
            <a:r>
              <a:rPr lang="ru-RU" sz="2400" b="1" dirty="0" smtClean="0">
                <a:hlinkClick r:id="rId4" action="ppaction://hlinksldjump"/>
              </a:rPr>
              <a:t>4</a:t>
            </a:r>
            <a:r>
              <a:rPr lang="ru-RU" sz="2400" b="1" dirty="0" smtClean="0"/>
              <a:t> </a:t>
            </a:r>
            <a:r>
              <a:rPr lang="ru-RU" dirty="0" smtClean="0">
                <a:hlinkClick r:id="rId16" action="ppaction://hlinksldjump"/>
              </a:rPr>
              <a:t>5</a:t>
            </a:r>
            <a:r>
              <a:rPr lang="ru-RU" dirty="0" smtClean="0"/>
              <a:t> </a:t>
            </a:r>
            <a:r>
              <a:rPr lang="ru-RU" dirty="0" smtClean="0">
                <a:hlinkClick r:id="rId17" action="ppaction://hlinksldjump"/>
              </a:rPr>
              <a:t>6</a:t>
            </a:r>
            <a:endParaRPr lang="ru-RU" dirty="0"/>
          </a:p>
        </p:txBody>
      </p:sp>
      <p:pic>
        <p:nvPicPr>
          <p:cNvPr id="25" name="Picture 6" descr="C:\Documents and Settings\Сервер\Рабочий стол\смайтлики\jesti-322.gif"/>
          <p:cNvPicPr>
            <a:picLocks noChangeAspect="1" noChangeArrowheads="1" noCrop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429256" y="3214686"/>
            <a:ext cx="785819" cy="3255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36"/>
          <p:cNvPicPr>
            <a:picLocks noChangeAspect="1" noChangeArrowheads="1"/>
          </p:cNvPicPr>
          <p:nvPr/>
        </p:nvPicPr>
        <p:blipFill>
          <a:blip r:embed="rId19" cstate="print"/>
          <a:srcRect/>
          <a:stretch>
            <a:fillRect/>
          </a:stretch>
        </p:blipFill>
        <p:spPr bwMode="auto">
          <a:xfrm>
            <a:off x="7286644" y="4929198"/>
            <a:ext cx="278433" cy="2525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6" descr="vnimanie-35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286512" y="3857628"/>
            <a:ext cx="519582" cy="300891"/>
          </a:xfrm>
          <a:prstGeom prst="rect">
            <a:avLst/>
          </a:prstGeom>
          <a:noFill/>
        </p:spPr>
      </p:pic>
      <p:grpSp>
        <p:nvGrpSpPr>
          <p:cNvPr id="28" name="Group 4"/>
          <p:cNvGrpSpPr>
            <a:grpSpLocks/>
          </p:cNvGrpSpPr>
          <p:nvPr/>
        </p:nvGrpSpPr>
        <p:grpSpPr bwMode="auto">
          <a:xfrm>
            <a:off x="6500826" y="1000108"/>
            <a:ext cx="1746257" cy="2143140"/>
            <a:chOff x="2075" y="1481"/>
            <a:chExt cx="2149" cy="3283"/>
          </a:xfrm>
        </p:grpSpPr>
        <p:grpSp>
          <p:nvGrpSpPr>
            <p:cNvPr id="29" name="Group 5"/>
            <p:cNvGrpSpPr>
              <a:grpSpLocks/>
            </p:cNvGrpSpPr>
            <p:nvPr/>
          </p:nvGrpSpPr>
          <p:grpSpPr bwMode="auto">
            <a:xfrm>
              <a:off x="2075" y="1480"/>
              <a:ext cx="2150" cy="3285"/>
              <a:chOff x="2075" y="1480"/>
              <a:chExt cx="2150" cy="3285"/>
            </a:xfrm>
          </p:grpSpPr>
          <p:sp>
            <p:nvSpPr>
              <p:cNvPr id="39" name="Oval 6"/>
              <p:cNvSpPr>
                <a:spLocks noChangeArrowheads="1"/>
              </p:cNvSpPr>
              <p:nvPr/>
            </p:nvSpPr>
            <p:spPr bwMode="auto">
              <a:xfrm>
                <a:off x="3086" y="2044"/>
                <a:ext cx="127" cy="94"/>
              </a:xfrm>
              <a:prstGeom prst="ellipse">
                <a:avLst/>
              </a:prstGeom>
              <a:solidFill>
                <a:srgbClr val="000000"/>
              </a:solidFill>
              <a:ln w="19080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0" name="Group 7"/>
              <p:cNvGrpSpPr>
                <a:grpSpLocks/>
              </p:cNvGrpSpPr>
              <p:nvPr/>
            </p:nvGrpSpPr>
            <p:grpSpPr bwMode="auto">
              <a:xfrm>
                <a:off x="2075" y="1480"/>
                <a:ext cx="2150" cy="3285"/>
                <a:chOff x="2075" y="1480"/>
                <a:chExt cx="2150" cy="3285"/>
              </a:xfrm>
            </p:grpSpPr>
            <p:grpSp>
              <p:nvGrpSpPr>
                <p:cNvPr id="41" name="Group 8"/>
                <p:cNvGrpSpPr>
                  <a:grpSpLocks/>
                </p:cNvGrpSpPr>
                <p:nvPr/>
              </p:nvGrpSpPr>
              <p:grpSpPr bwMode="auto">
                <a:xfrm>
                  <a:off x="2075" y="3452"/>
                  <a:ext cx="2150" cy="563"/>
                  <a:chOff x="2075" y="3452"/>
                  <a:chExt cx="2150" cy="563"/>
                </a:xfrm>
              </p:grpSpPr>
              <p:sp>
                <p:nvSpPr>
                  <p:cNvPr id="47" name="Oval 9"/>
                  <p:cNvSpPr>
                    <a:spLocks noChangeArrowheads="1"/>
                  </p:cNvSpPr>
                  <p:nvPr/>
                </p:nvSpPr>
                <p:spPr bwMode="auto">
                  <a:xfrm>
                    <a:off x="2075" y="3452"/>
                    <a:ext cx="2150" cy="563"/>
                  </a:xfrm>
                  <a:prstGeom prst="ellipse">
                    <a:avLst/>
                  </a:prstGeom>
                  <a:solidFill>
                    <a:srgbClr val="FFFFFF"/>
                  </a:solidFill>
                  <a:ln w="1908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48" name="Oval 10"/>
                  <p:cNvSpPr>
                    <a:spLocks noChangeArrowheads="1"/>
                  </p:cNvSpPr>
                  <p:nvPr/>
                </p:nvSpPr>
                <p:spPr bwMode="auto">
                  <a:xfrm flipV="1">
                    <a:off x="3086" y="3692"/>
                    <a:ext cx="127" cy="93"/>
                  </a:xfrm>
                  <a:prstGeom prst="ellipse">
                    <a:avLst/>
                  </a:prstGeom>
                  <a:solidFill>
                    <a:srgbClr val="000000"/>
                  </a:solidFill>
                  <a:ln w="19080">
                    <a:solidFill>
                      <a:srgbClr val="000000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</p:grpSp>
            <p:sp>
              <p:nvSpPr>
                <p:cNvPr id="42" name="Line 11"/>
                <p:cNvSpPr>
                  <a:spLocks noChangeShapeType="1"/>
                </p:cNvSpPr>
                <p:nvPr/>
              </p:nvSpPr>
              <p:spPr bwMode="auto">
                <a:xfrm>
                  <a:off x="3148" y="2044"/>
                  <a:ext cx="1" cy="1970"/>
                </a:xfrm>
                <a:prstGeom prst="line">
                  <a:avLst/>
                </a:prstGeom>
                <a:noFill/>
                <a:ln w="19080">
                  <a:solidFill>
                    <a:srgbClr val="000000"/>
                  </a:solidFill>
                  <a:prstDash val="dash"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3" name="Line 12"/>
                <p:cNvSpPr>
                  <a:spLocks noChangeShapeType="1"/>
                </p:cNvSpPr>
                <p:nvPr/>
              </p:nvSpPr>
              <p:spPr bwMode="auto">
                <a:xfrm>
                  <a:off x="3151" y="4015"/>
                  <a:ext cx="1" cy="750"/>
                </a:xfrm>
                <a:prstGeom prst="line">
                  <a:avLst/>
                </a:prstGeom>
                <a:noFill/>
                <a:ln w="1908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4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3143" y="1480"/>
                  <a:ext cx="1" cy="659"/>
                </a:xfrm>
                <a:prstGeom prst="line">
                  <a:avLst/>
                </a:prstGeom>
                <a:noFill/>
                <a:ln w="1908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5" name="Line 14"/>
                <p:cNvSpPr>
                  <a:spLocks noChangeShapeType="1"/>
                </p:cNvSpPr>
                <p:nvPr/>
              </p:nvSpPr>
              <p:spPr bwMode="auto">
                <a:xfrm flipV="1">
                  <a:off x="2075" y="2115"/>
                  <a:ext cx="1029" cy="1593"/>
                </a:xfrm>
                <a:prstGeom prst="line">
                  <a:avLst/>
                </a:prstGeom>
                <a:noFill/>
                <a:ln w="1908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46" name="Line 15"/>
                <p:cNvSpPr>
                  <a:spLocks noChangeShapeType="1"/>
                </p:cNvSpPr>
                <p:nvPr/>
              </p:nvSpPr>
              <p:spPr bwMode="auto">
                <a:xfrm>
                  <a:off x="3196" y="2092"/>
                  <a:ext cx="1029" cy="1628"/>
                </a:xfrm>
                <a:prstGeom prst="line">
                  <a:avLst/>
                </a:prstGeom>
                <a:noFill/>
                <a:ln w="1908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30" name="Group 16"/>
            <p:cNvGrpSpPr>
              <a:grpSpLocks/>
            </p:cNvGrpSpPr>
            <p:nvPr/>
          </p:nvGrpSpPr>
          <p:grpSpPr bwMode="auto">
            <a:xfrm>
              <a:off x="2233" y="3375"/>
              <a:ext cx="1780" cy="211"/>
              <a:chOff x="2233" y="3375"/>
              <a:chExt cx="1780" cy="211"/>
            </a:xfrm>
          </p:grpSpPr>
          <p:sp>
            <p:nvSpPr>
              <p:cNvPr id="31" name="Rectangle 17"/>
              <p:cNvSpPr>
                <a:spLocks noChangeArrowheads="1"/>
              </p:cNvSpPr>
              <p:nvPr/>
            </p:nvSpPr>
            <p:spPr bwMode="auto">
              <a:xfrm rot="-2100000">
                <a:off x="2233" y="3493"/>
                <a:ext cx="127" cy="93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2" name="Rectangle 18"/>
              <p:cNvSpPr>
                <a:spLocks noChangeArrowheads="1"/>
              </p:cNvSpPr>
              <p:nvPr/>
            </p:nvSpPr>
            <p:spPr bwMode="auto">
              <a:xfrm rot="-1380000">
                <a:off x="2475" y="3429"/>
                <a:ext cx="127" cy="94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3" name="Rectangle 19"/>
              <p:cNvSpPr>
                <a:spLocks noChangeArrowheads="1"/>
              </p:cNvSpPr>
              <p:nvPr/>
            </p:nvSpPr>
            <p:spPr bwMode="auto">
              <a:xfrm rot="-660000">
                <a:off x="2719" y="3396"/>
                <a:ext cx="127" cy="94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4" name="Rectangle 20"/>
              <p:cNvSpPr>
                <a:spLocks noChangeArrowheads="1"/>
              </p:cNvSpPr>
              <p:nvPr/>
            </p:nvSpPr>
            <p:spPr bwMode="auto">
              <a:xfrm>
                <a:off x="2960" y="3375"/>
                <a:ext cx="127" cy="94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5" name="Rectangle 21"/>
              <p:cNvSpPr>
                <a:spLocks noChangeArrowheads="1"/>
              </p:cNvSpPr>
              <p:nvPr/>
            </p:nvSpPr>
            <p:spPr bwMode="auto">
              <a:xfrm rot="480000">
                <a:off x="3192" y="3376"/>
                <a:ext cx="127" cy="94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6" name="Rectangle 22"/>
              <p:cNvSpPr>
                <a:spLocks noChangeArrowheads="1"/>
              </p:cNvSpPr>
              <p:nvPr/>
            </p:nvSpPr>
            <p:spPr bwMode="auto">
              <a:xfrm rot="480000">
                <a:off x="3445" y="3388"/>
                <a:ext cx="127" cy="94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7" name="Rectangle 23"/>
              <p:cNvSpPr>
                <a:spLocks noChangeArrowheads="1"/>
              </p:cNvSpPr>
              <p:nvPr/>
            </p:nvSpPr>
            <p:spPr bwMode="auto">
              <a:xfrm rot="480000">
                <a:off x="3671" y="3415"/>
                <a:ext cx="127" cy="94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38" name="Rectangle 24"/>
              <p:cNvSpPr>
                <a:spLocks noChangeArrowheads="1"/>
              </p:cNvSpPr>
              <p:nvPr/>
            </p:nvSpPr>
            <p:spPr bwMode="auto">
              <a:xfrm rot="480000">
                <a:off x="3886" y="3469"/>
                <a:ext cx="127" cy="94"/>
              </a:xfrm>
              <a:prstGeom prst="rect">
                <a:avLst/>
              </a:prstGeom>
              <a:solidFill>
                <a:srgbClr val="FFFFFF"/>
              </a:solidFill>
              <a:ln w="9360">
                <a:solidFill>
                  <a:srgbClr val="FFFFFF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49" name="Прямоугольник 48">
            <a:hlinkClick r:id="rId20" action="ppaction://hlinksldjump"/>
          </p:cNvPr>
          <p:cNvSpPr/>
          <p:nvPr/>
        </p:nvSpPr>
        <p:spPr>
          <a:xfrm>
            <a:off x="3571868" y="3214686"/>
            <a:ext cx="1714512" cy="67710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Релаксация</a:t>
            </a:r>
          </a:p>
          <a:p>
            <a:endParaRPr lang="ru-RU" dirty="0"/>
          </a:p>
        </p:txBody>
      </p:sp>
      <p:pic>
        <p:nvPicPr>
          <p:cNvPr id="50" name="Picture 26" descr="C:\Documents and Settings\Сервер\Рабочий стол\Сабининой\плакат\detia-673.gif"/>
          <p:cNvPicPr>
            <a:picLocks noChangeAspect="1" noChangeArrowheads="1" noCrop="1"/>
          </p:cNvPicPr>
          <p:nvPr/>
        </p:nvPicPr>
        <p:blipFill>
          <a:blip r:embed="rId21" cstate="print"/>
          <a:srcRect/>
          <a:stretch>
            <a:fillRect/>
          </a:stretch>
        </p:blipFill>
        <p:spPr bwMode="auto">
          <a:xfrm flipH="1">
            <a:off x="2714612" y="3071810"/>
            <a:ext cx="642942" cy="49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F9E4CF">
            <a:alpha val="7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Горизонтальный свиток 10"/>
          <p:cNvSpPr/>
          <p:nvPr/>
        </p:nvSpPr>
        <p:spPr>
          <a:xfrm>
            <a:off x="1857356" y="3857628"/>
            <a:ext cx="5357850" cy="2643206"/>
          </a:xfrm>
          <a:prstGeom prst="horizontalScroll">
            <a:avLst/>
          </a:prstGeom>
          <a:solidFill>
            <a:srgbClr val="FFFFFF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28596" y="142852"/>
            <a:ext cx="8229600" cy="428644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FF0000"/>
                </a:solidFill>
              </a:rPr>
              <a:t/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ru-RU" sz="2800" b="1" dirty="0">
                <a:solidFill>
                  <a:srgbClr val="3333CC"/>
                </a:solidFill>
              </a:rPr>
              <a:t>Игра: «Разбери слово»</a:t>
            </a:r>
            <a:r>
              <a:rPr lang="ru-RU" sz="2800" dirty="0">
                <a:solidFill>
                  <a:schemeClr val="tx2">
                    <a:satMod val="130000"/>
                  </a:schemeClr>
                </a:solidFill>
              </a:rPr>
              <a:t>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14546" y="4214818"/>
            <a:ext cx="857256" cy="2143140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252FEF"/>
                </a:solidFill>
              </a:rPr>
              <a:t>К-</a:t>
            </a:r>
          </a:p>
          <a:p>
            <a:pPr eaLnBrk="1" hangingPunct="1"/>
            <a:r>
              <a:rPr lang="ru-RU" sz="2000" b="1" dirty="0" smtClean="0">
                <a:solidFill>
                  <a:srgbClr val="252FEF"/>
                </a:solidFill>
              </a:rPr>
              <a:t>О-</a:t>
            </a:r>
          </a:p>
          <a:p>
            <a:pPr eaLnBrk="1" hangingPunct="1"/>
            <a:r>
              <a:rPr lang="ru-RU" sz="2000" b="1" dirty="0" smtClean="0">
                <a:solidFill>
                  <a:srgbClr val="252FEF"/>
                </a:solidFill>
              </a:rPr>
              <a:t>Н-</a:t>
            </a:r>
          </a:p>
          <a:p>
            <a:pPr eaLnBrk="1" hangingPunct="1"/>
            <a:r>
              <a:rPr lang="ru-RU" sz="2000" b="1" dirty="0" smtClean="0">
                <a:solidFill>
                  <a:srgbClr val="252FEF"/>
                </a:solidFill>
              </a:rPr>
              <a:t>У-</a:t>
            </a:r>
          </a:p>
          <a:p>
            <a:pPr eaLnBrk="1" hangingPunct="1"/>
            <a:r>
              <a:rPr lang="ru-RU" sz="2000" b="1" dirty="0" smtClean="0">
                <a:solidFill>
                  <a:srgbClr val="252FEF"/>
                </a:solidFill>
              </a:rPr>
              <a:t>С-</a:t>
            </a:r>
          </a:p>
          <a:p>
            <a:pPr eaLnBrk="1" hangingPunct="1"/>
            <a:endParaRPr lang="ru-RU" sz="4000" b="1" dirty="0" smtClean="0"/>
          </a:p>
          <a:p>
            <a:pPr eaLnBrk="1" hangingPunct="1"/>
            <a:endParaRPr lang="ru-RU" sz="4000" b="1" dirty="0" smtClean="0"/>
          </a:p>
          <a:p>
            <a:pPr eaLnBrk="1" hangingPunct="1"/>
            <a:endParaRPr lang="ru-RU" sz="4000" b="1" dirty="0" smtClean="0"/>
          </a:p>
          <a:p>
            <a:pPr eaLnBrk="1" hangingPunct="1"/>
            <a:endParaRPr lang="ru-RU" sz="40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1472" y="928670"/>
            <a:ext cx="63579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Задание1: </a:t>
            </a:r>
            <a:r>
              <a:rPr lang="ru-RU" sz="2000" b="1" dirty="0" smtClean="0"/>
              <a:t>отгадай ребус</a:t>
            </a:r>
            <a:endParaRPr lang="ru-RU" sz="2000" b="1" dirty="0"/>
          </a:p>
        </p:txBody>
      </p:sp>
      <p:sp>
        <p:nvSpPr>
          <p:cNvPr id="6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43900" y="6215082"/>
            <a:ext cx="762000" cy="533400"/>
          </a:xfrm>
          <a:prstGeom prst="actionButtonReturn">
            <a:avLst/>
          </a:prstGeom>
          <a:solidFill>
            <a:srgbClr val="F9E4CF">
              <a:alpha val="70000"/>
            </a:srgb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800" dirty="0"/>
          </a:p>
        </p:txBody>
      </p:sp>
      <p:pic>
        <p:nvPicPr>
          <p:cNvPr id="7" name="Picture 2" descr="C:\Documents and Settings\Сервер\Рабочий стол\liniia-124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00042"/>
            <a:ext cx="1571636" cy="304292"/>
          </a:xfrm>
          <a:prstGeom prst="rect">
            <a:avLst/>
          </a:prstGeom>
          <a:noFill/>
        </p:spPr>
      </p:pic>
      <p:pic>
        <p:nvPicPr>
          <p:cNvPr id="9" name="Picture 2" descr="C:\Documents and Settings\Сервер\Рабочий стол\liniia-1243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500042"/>
            <a:ext cx="1571636" cy="304292"/>
          </a:xfrm>
          <a:prstGeom prst="rect">
            <a:avLst/>
          </a:prstGeom>
          <a:noFill/>
        </p:spPr>
      </p:pic>
      <p:pic>
        <p:nvPicPr>
          <p:cNvPr id="25601" name="Picture 1"/>
          <p:cNvPicPr>
            <a:picLocks noChangeAspect="1" noChangeArrowheads="1"/>
          </p:cNvPicPr>
          <p:nvPr/>
        </p:nvPicPr>
        <p:blipFill>
          <a:blip r:embed="rId4" cstate="print">
            <a:lum bright="1000" contrast="7000"/>
          </a:blip>
          <a:srcRect/>
          <a:stretch>
            <a:fillRect/>
          </a:stretch>
        </p:blipFill>
        <p:spPr bwMode="auto">
          <a:xfrm>
            <a:off x="4429124" y="928670"/>
            <a:ext cx="2790547" cy="2048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71472" y="3071810"/>
            <a:ext cx="82867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Задание2: </a:t>
            </a:r>
            <a:r>
              <a:rPr lang="ru-RU" sz="2000" b="1" dirty="0" smtClean="0"/>
              <a:t>на каждую букву слова придумай геометрический термин, запиши с помощью фломастера  и дай определение данному термину.</a:t>
            </a:r>
            <a:endParaRPr lang="ru-RU" sz="2000" b="1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DCC5ED">
            <a:alpha val="52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82550"/>
            <a:ext cx="8229600" cy="1527175"/>
          </a:xfrm>
          <a:ln/>
        </p:spPr>
        <p:txBody>
          <a:bodyPr lIns="91440" tIns="45720" rIns="91440" bIns="45720"/>
          <a:lstStyle/>
          <a:p>
            <a:pPr eaLnBrk="1" hangingPunct="1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b="1" dirty="0">
                <a:solidFill>
                  <a:srgbClr val="C5000B"/>
                </a:solidFill>
              </a:rPr>
              <a:t>Ответы</a:t>
            </a:r>
          </a:p>
        </p:txBody>
      </p:sp>
      <p:sp>
        <p:nvSpPr>
          <p:cNvPr id="3074" name="AutoShape 2">
            <a:hlinkClick r:id="rId3" action="ppaction://hlinksldjump"/>
          </p:cNvPr>
          <p:cNvSpPr>
            <a:spLocks noChangeArrowheads="1"/>
          </p:cNvSpPr>
          <p:nvPr/>
        </p:nvSpPr>
        <p:spPr bwMode="auto">
          <a:xfrm rot="16200000">
            <a:off x="8358220" y="6000773"/>
            <a:ext cx="285764" cy="428628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DCC5ED"/>
          </a:solidFill>
          <a:ln w="25560">
            <a:solidFill>
              <a:srgbClr val="89A4A7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1600200"/>
            <a:ext cx="3402037" cy="4619625"/>
          </a:xfrm>
          <a:ln/>
        </p:spPr>
        <p:txBody>
          <a:bodyPr/>
          <a:lstStyle/>
          <a:p>
            <a:pPr marL="0" indent="0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3200" dirty="0"/>
          </a:p>
          <a:p>
            <a:pPr marL="0" indent="0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200" b="1" dirty="0">
                <a:solidFill>
                  <a:srgbClr val="FF0000"/>
                </a:solidFill>
              </a:rPr>
              <a:t>Часть а</a:t>
            </a:r>
          </a:p>
          <a:p>
            <a:pPr marL="0" indent="0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3200" dirty="0"/>
          </a:p>
          <a:p>
            <a:pPr marL="0" indent="0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200" dirty="0"/>
              <a:t>1.  SА = 10</a:t>
            </a:r>
          </a:p>
          <a:p>
            <a:pPr marL="0" indent="0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200" dirty="0"/>
              <a:t>2.  </a:t>
            </a:r>
            <a:r>
              <a:rPr lang="ru-RU" sz="3200" dirty="0" err="1"/>
              <a:t>h</a:t>
            </a:r>
            <a:r>
              <a:rPr lang="ru-RU" sz="3200" dirty="0"/>
              <a:t> =6</a:t>
            </a:r>
          </a:p>
          <a:p>
            <a:pPr marL="0" indent="0" eaLnBrk="1" hangingPunct="1"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3200" dirty="0"/>
              <a:t>3.  S = 60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body" idx="2"/>
          </p:nvPr>
        </p:nvSpPr>
        <p:spPr>
          <a:xfrm>
            <a:off x="5500694" y="1600200"/>
            <a:ext cx="3189281" cy="4529138"/>
          </a:xfrm>
          <a:ln/>
        </p:spPr>
        <p:txBody>
          <a:bodyPr/>
          <a:lstStyle/>
          <a:p>
            <a:pPr marL="341313" indent="-339725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ru-RU" sz="3200" dirty="0"/>
          </a:p>
          <a:p>
            <a:pPr marL="341313" indent="-339725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3200" b="1" dirty="0">
                <a:solidFill>
                  <a:srgbClr val="FF0000"/>
                </a:solidFill>
              </a:rPr>
              <a:t>Часть б</a:t>
            </a:r>
          </a:p>
          <a:p>
            <a:pPr marL="341313" indent="-339725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endParaRPr lang="ru-RU" sz="3200" dirty="0"/>
          </a:p>
          <a:p>
            <a:pPr marL="341313" indent="-339725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3200" dirty="0"/>
              <a:t>1.  4,521 кг</a:t>
            </a:r>
          </a:p>
          <a:p>
            <a:pPr marL="341313" indent="-339725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3200" dirty="0"/>
              <a:t>2.   0,94 м 2  </a:t>
            </a:r>
          </a:p>
          <a:p>
            <a:pPr marL="341313" indent="-339725">
              <a:buClrTx/>
              <a:buFontTx/>
              <a:buNone/>
              <a:tabLst>
                <a:tab pos="341313" algn="l"/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ru-RU" sz="3200" dirty="0"/>
              <a:t>3.    6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2160588" y="2519363"/>
            <a:ext cx="180975" cy="6397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  <a:ea typeface="SimSun" charset="0"/>
              <a:cs typeface="SimSun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160588" y="2519363"/>
            <a:ext cx="180975" cy="912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5000" rIns="90000" bIns="45000"/>
          <a:lstStyle/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  <a:ea typeface="SimSun" charset="0"/>
              <a:cs typeface="SimSun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  <a:ea typeface="SimSun" charset="0"/>
              <a:cs typeface="SimSun" charset="0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ru-RU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6072188" y="1462088"/>
            <a:ext cx="180975" cy="1166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5000" rIns="90000" bIns="45000"/>
          <a:lstStyle/>
          <a:p>
            <a:pPr>
              <a:spcBef>
                <a:spcPts val="8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3200">
              <a:solidFill>
                <a:srgbClr val="000000"/>
              </a:solidFill>
              <a:ea typeface="SimSun" charset="0"/>
              <a:cs typeface="SimSun" charset="0"/>
            </a:endParaRPr>
          </a:p>
          <a:p>
            <a:pPr>
              <a:spcBef>
                <a:spcPts val="800"/>
              </a:spcBef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ru-RU" sz="3200">
              <a:solidFill>
                <a:srgbClr val="000000"/>
              </a:solidFill>
              <a:ea typeface="SimSun" charset="0"/>
              <a:cs typeface="SimSun" charset="0"/>
            </a:endParaRPr>
          </a:p>
        </p:txBody>
      </p:sp>
      <p:pic>
        <p:nvPicPr>
          <p:cNvPr id="9" name="Picture 5" descr="knigi-68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43702" y="357166"/>
            <a:ext cx="1428760" cy="1070586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Documents and Settings\Сервер\Рабочий стол\1.jpg"/>
          <p:cNvPicPr>
            <a:picLocks noChangeAspect="1" noChangeArrowheads="1"/>
          </p:cNvPicPr>
          <p:nvPr/>
        </p:nvPicPr>
        <p:blipFill>
          <a:blip r:embed="rId8" cstate="print"/>
          <a:srcRect l="3008" r="2256"/>
          <a:stretch>
            <a:fillRect/>
          </a:stretch>
        </p:blipFill>
        <p:spPr bwMode="auto">
          <a:xfrm>
            <a:off x="0" y="-16"/>
            <a:ext cx="9144000" cy="6858016"/>
          </a:xfrm>
          <a:prstGeom prst="rect">
            <a:avLst/>
          </a:prstGeom>
          <a:noFill/>
        </p:spPr>
      </p:pic>
      <p:sp>
        <p:nvSpPr>
          <p:cNvPr id="45063" name="Rectangle 7"/>
          <p:cNvSpPr>
            <a:spLocks noChangeArrowheads="1"/>
          </p:cNvSpPr>
          <p:nvPr/>
        </p:nvSpPr>
        <p:spPr bwMode="auto">
          <a:xfrm>
            <a:off x="5715008" y="2143116"/>
            <a:ext cx="3214710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Оцените результат.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Сам себе поставь оценку,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Солнце, Тучку, Снегопад.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Солнышко- опять доволен,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Тучка- я чуть -чуть расстроен,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Снегопад- ну не беда,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так бывает иногда.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А  теперь свой дай ответ: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Интересно  али нет?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Я желаю всем удачи !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Молодцы , и в добрый час.</a:t>
            </a:r>
            <a:endParaRPr lang="ru-RU" sz="1600" dirty="0">
              <a:solidFill>
                <a:srgbClr val="FFFF99"/>
              </a:solidFill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До свидания ,ребята!</a:t>
            </a:r>
            <a:endParaRPr lang="ru-RU" sz="1600" dirty="0">
              <a:solidFill>
                <a:srgbClr val="FFFF99"/>
              </a:solidFill>
            </a:endParaRPr>
          </a:p>
        </p:txBody>
      </p:sp>
      <p:sp>
        <p:nvSpPr>
          <p:cNvPr id="4107" name="AutoShape 11">
            <a:hlinkClick r:id="rId9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286776" y="6143644"/>
            <a:ext cx="762000" cy="533400"/>
          </a:xfrm>
          <a:prstGeom prst="actionButtonReturn">
            <a:avLst/>
          </a:prstGeom>
          <a:gradFill>
            <a:gsLst>
              <a:gs pos="100000">
                <a:srgbClr val="00B0F0">
                  <a:alpha val="0"/>
                </a:srgb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pic>
        <p:nvPicPr>
          <p:cNvPr id="4108" name="Picture 12" descr="F:\курсы\рисунки1\рисунки2\рис2\STORM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071802" y="500042"/>
            <a:ext cx="14859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9" name="Picture 13" descr="F:\курсы\рисунки1\рисунки2\рис2\SUN14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500826" y="428604"/>
            <a:ext cx="14287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0" name="Picture 15" descr="F:\курсы\рисунки1\рисунки2\рис2\дождь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429124" y="214290"/>
            <a:ext cx="1857388" cy="142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ontrols>
      <p:control spid="1026" r:id="rId2" imgW="361800" imgH="219240"/>
      <p:control spid="1027" r:id="rId3" imgW="428760" imgH="228600"/>
      <p:control spid="1028" r:id="rId4" imgW="428760" imgH="228600"/>
      <p:control spid="1035" r:id="rId5" imgW="838080" imgH="304920"/>
      <p:control spid="1036" r:id="rId6" imgW="685800" imgH="30492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AutoShape 11">
            <a:hlinkClick r:id="rId10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172200"/>
            <a:ext cx="762000" cy="533400"/>
          </a:xfrm>
          <a:prstGeom prst="actionButtonReturn">
            <a:avLst/>
          </a:prstGeom>
          <a:solidFill>
            <a:srgbClr val="FFFDF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  <p:sp>
        <p:nvSpPr>
          <p:cNvPr id="1042" name="Text Box 16"/>
          <p:cNvSpPr txBox="1">
            <a:spLocks noChangeArrowheads="1"/>
          </p:cNvSpPr>
          <p:nvPr/>
        </p:nvSpPr>
        <p:spPr bwMode="auto">
          <a:xfrm>
            <a:off x="285720" y="2571744"/>
            <a:ext cx="871543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3300"/>
                </a:solidFill>
              </a:rPr>
              <a:t>Инструкция : </a:t>
            </a:r>
            <a:r>
              <a:rPr lang="ru-RU" sz="1400" b="1" dirty="0" smtClean="0">
                <a:solidFill>
                  <a:srgbClr val="000099"/>
                </a:solidFill>
              </a:rPr>
              <a:t>Выберите </a:t>
            </a:r>
            <a:r>
              <a:rPr lang="ru-RU" sz="1400" b="1" dirty="0">
                <a:solidFill>
                  <a:srgbClr val="000099"/>
                </a:solidFill>
              </a:rPr>
              <a:t>правильный </a:t>
            </a:r>
            <a:r>
              <a:rPr lang="ru-RU" sz="1400" b="1" dirty="0" smtClean="0">
                <a:solidFill>
                  <a:srgbClr val="000099"/>
                </a:solidFill>
              </a:rPr>
              <a:t>ответ (верные обозначьте </a:t>
            </a:r>
            <a:r>
              <a:rPr lang="ru-RU" sz="1400" b="1" dirty="0" smtClean="0">
                <a:solidFill>
                  <a:srgbClr val="FF0000"/>
                </a:solidFill>
              </a:rPr>
              <a:t>+</a:t>
            </a:r>
            <a:r>
              <a:rPr lang="ru-RU" sz="1400" b="1" dirty="0" smtClean="0">
                <a:solidFill>
                  <a:srgbClr val="000099"/>
                </a:solidFill>
              </a:rPr>
              <a:t> , не верные </a:t>
            </a:r>
            <a:r>
              <a:rPr lang="ru-RU" sz="1400" b="1" dirty="0" smtClean="0">
                <a:solidFill>
                  <a:srgbClr val="FF0000"/>
                </a:solidFill>
              </a:rPr>
              <a:t>- </a:t>
            </a:r>
            <a:r>
              <a:rPr lang="ru-RU" sz="1400" b="1" dirty="0" smtClean="0">
                <a:solidFill>
                  <a:srgbClr val="000099"/>
                </a:solidFill>
              </a:rPr>
              <a:t>) </a:t>
            </a:r>
            <a:endParaRPr lang="ru-RU" sz="1400" b="1" dirty="0">
              <a:solidFill>
                <a:srgbClr val="000099"/>
              </a:solidFill>
            </a:endParaRPr>
          </a:p>
          <a:p>
            <a:r>
              <a:rPr lang="ru-RU" sz="1200" b="1" dirty="0">
                <a:solidFill>
                  <a:srgbClr val="0000FF"/>
                </a:solidFill>
              </a:rPr>
              <a:t>      </a:t>
            </a:r>
          </a:p>
        </p:txBody>
      </p:sp>
      <p:sp>
        <p:nvSpPr>
          <p:cNvPr id="1043" name="Прямоугольник 12"/>
          <p:cNvSpPr>
            <a:spLocks noChangeArrowheads="1"/>
          </p:cNvSpPr>
          <p:nvPr/>
        </p:nvSpPr>
        <p:spPr bwMode="auto">
          <a:xfrm>
            <a:off x="928630" y="2214554"/>
            <a:ext cx="82153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FF3300"/>
                </a:solidFill>
                <a:latin typeface="+mj-lt"/>
              </a:rPr>
              <a:t>Задание :</a:t>
            </a:r>
            <a:r>
              <a:rPr lang="ru-RU" sz="1600" dirty="0" smtClean="0">
                <a:solidFill>
                  <a:srgbClr val="FF3300"/>
                </a:solidFill>
                <a:latin typeface="+mj-lt"/>
              </a:rPr>
              <a:t> </a:t>
            </a:r>
            <a:r>
              <a:rPr lang="ru-RU" sz="1600" b="1" dirty="0" smtClean="0">
                <a:solidFill>
                  <a:srgbClr val="000099"/>
                </a:solidFill>
                <a:latin typeface="+mj-lt"/>
                <a:cs typeface="Arial" charset="0"/>
              </a:rPr>
              <a:t>Является ли данная фигура конусом ?</a:t>
            </a:r>
            <a:endParaRPr lang="ru-RU" sz="1600" dirty="0">
              <a:solidFill>
                <a:srgbClr val="000099"/>
              </a:solidFill>
              <a:latin typeface="+mj-lt"/>
            </a:endParaRPr>
          </a:p>
        </p:txBody>
      </p:sp>
      <p:sp>
        <p:nvSpPr>
          <p:cNvPr id="1049" name="Rectangle 30"/>
          <p:cNvSpPr>
            <a:spLocks noChangeArrowheads="1"/>
          </p:cNvSpPr>
          <p:nvPr/>
        </p:nvSpPr>
        <p:spPr bwMode="auto">
          <a:xfrm>
            <a:off x="3000364" y="642918"/>
            <a:ext cx="3214710" cy="1469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srgbClr val="F9E4CF">
                <a:alpha val="40000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ru-RU" sz="1400" b="1" dirty="0">
                <a:solidFill>
                  <a:srgbClr val="006600"/>
                </a:solidFill>
                <a:latin typeface="+mn-lt"/>
              </a:rPr>
              <a:t>Где отсутствует точное знание,</a:t>
            </a:r>
          </a:p>
          <a:p>
            <a:pPr algn="ctr"/>
            <a:r>
              <a:rPr lang="ru-RU" sz="1400" b="1" dirty="0">
                <a:solidFill>
                  <a:srgbClr val="006600"/>
                </a:solidFill>
                <a:latin typeface="+mn-lt"/>
              </a:rPr>
              <a:t>Там действуют догадки.</a:t>
            </a:r>
          </a:p>
          <a:p>
            <a:pPr algn="ctr"/>
            <a:r>
              <a:rPr lang="ru-RU" sz="1400" b="1" dirty="0">
                <a:solidFill>
                  <a:srgbClr val="006600"/>
                </a:solidFill>
                <a:latin typeface="+mn-lt"/>
              </a:rPr>
              <a:t>А из десяти догадок,</a:t>
            </a:r>
          </a:p>
          <a:p>
            <a:pPr algn="ctr">
              <a:lnSpc>
                <a:spcPts val="1920"/>
              </a:lnSpc>
            </a:pPr>
            <a:r>
              <a:rPr lang="ru-RU" sz="1400" b="1" dirty="0">
                <a:solidFill>
                  <a:srgbClr val="006600"/>
                </a:solidFill>
                <a:latin typeface="+mn-lt"/>
              </a:rPr>
              <a:t>Девять - </a:t>
            </a:r>
            <a:r>
              <a:rPr lang="ru-RU" sz="1400" b="1" dirty="0" smtClean="0">
                <a:solidFill>
                  <a:srgbClr val="006600"/>
                </a:solidFill>
                <a:latin typeface="+mn-lt"/>
              </a:rPr>
              <a:t>ошибки.</a:t>
            </a:r>
            <a:endParaRPr lang="ru-RU" sz="1400" b="1" dirty="0">
              <a:solidFill>
                <a:srgbClr val="006600"/>
              </a:solidFill>
              <a:latin typeface="+mn-lt"/>
            </a:endParaRPr>
          </a:p>
          <a:p>
            <a:pPr algn="ctr">
              <a:lnSpc>
                <a:spcPts val="1920"/>
              </a:lnSpc>
            </a:pPr>
            <a:r>
              <a:rPr lang="ru-RU" sz="1400" b="1" dirty="0">
                <a:solidFill>
                  <a:srgbClr val="006600"/>
                </a:solidFill>
                <a:latin typeface="+mn-lt"/>
              </a:rPr>
              <a:t>    </a:t>
            </a:r>
            <a:r>
              <a:rPr lang="ru-RU" sz="1400" b="1" dirty="0" smtClean="0">
                <a:solidFill>
                  <a:srgbClr val="006600"/>
                </a:solidFill>
                <a:latin typeface="+mn-lt"/>
              </a:rPr>
              <a:t>    </a:t>
            </a:r>
            <a:endParaRPr lang="ru-RU" sz="1400" b="1" dirty="0">
              <a:solidFill>
                <a:srgbClr val="006600"/>
              </a:solidFill>
              <a:latin typeface="+mn-lt"/>
            </a:endParaRPr>
          </a:p>
          <a:p>
            <a:pPr algn="ctr">
              <a:lnSpc>
                <a:spcPts val="1920"/>
              </a:lnSpc>
            </a:pPr>
            <a:r>
              <a:rPr lang="ru-RU" sz="1400" b="1" dirty="0">
                <a:solidFill>
                  <a:srgbClr val="006600"/>
                </a:solidFill>
                <a:latin typeface="+mn-lt"/>
              </a:rPr>
              <a:t>                       </a:t>
            </a:r>
            <a:r>
              <a:rPr lang="ru-RU" sz="1400" b="1" dirty="0" smtClean="0">
                <a:solidFill>
                  <a:srgbClr val="006600"/>
                </a:solidFill>
                <a:latin typeface="+mn-lt"/>
              </a:rPr>
              <a:t> </a:t>
            </a:r>
            <a:r>
              <a:rPr lang="ru-RU" sz="1400" b="1" dirty="0">
                <a:solidFill>
                  <a:srgbClr val="006600"/>
                </a:solidFill>
                <a:latin typeface="+mn-lt"/>
              </a:rPr>
              <a:t>(М. Горький)</a:t>
            </a:r>
          </a:p>
        </p:txBody>
      </p:sp>
      <p:pic>
        <p:nvPicPr>
          <p:cNvPr id="1052" name="Picture 3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786578" y="857232"/>
            <a:ext cx="763860" cy="692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3" name="Picture 31" descr="F:\курсы\рисунки1\рисунки2\ris\TRFAQ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57158" y="1857364"/>
            <a:ext cx="58102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9" name="Picture 35" descr="C:\Documents and Settings\Сервер\Рабочий стол\смайтлики\vnimanie-22.gif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214942" y="3714752"/>
            <a:ext cx="642942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1428728" y="142852"/>
            <a:ext cx="60007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</a:rPr>
              <a:t>Тест </a:t>
            </a:r>
            <a:r>
              <a:rPr lang="ru-RU" sz="2400" b="1" dirty="0" smtClean="0">
                <a:solidFill>
                  <a:srgbClr val="0000FF"/>
                </a:solidFill>
              </a:rPr>
              <a:t>: «Установи соответствие»</a:t>
            </a:r>
            <a:endParaRPr lang="ru-RU" sz="2400" b="1" dirty="0">
              <a:solidFill>
                <a:srgbClr val="0000FF"/>
              </a:solidFill>
            </a:endParaRPr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000232" y="3071810"/>
            <a:ext cx="571504" cy="658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4" name="Picture 10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0800000">
            <a:off x="3643306" y="4500570"/>
            <a:ext cx="571504" cy="658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643174" y="3714752"/>
            <a:ext cx="857256" cy="801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4429124" y="5286388"/>
            <a:ext cx="500066" cy="5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18" name="Picture 14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5072066" y="5929330"/>
            <a:ext cx="675414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controls>
      <p:control spid="21506" r:id="rId2" imgW="1152360" imgH="285840"/>
      <p:control spid="21507" r:id="rId3" imgW="1152360" imgH="285840"/>
      <p:control spid="21508" r:id="rId4" imgW="533520" imgH="304920"/>
      <p:control spid="21509" r:id="rId5" imgW="533520" imgH="304920"/>
      <p:control spid="21510" r:id="rId6" imgW="533520" imgH="304920"/>
      <p:control spid="21511" r:id="rId7" imgW="533520" imgH="304920"/>
      <p:control spid="21512" r:id="rId8" imgW="533520" imgH="304920"/>
    </p:controls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ru-RU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Оценки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   Сложите баллы за геометрический диктант и за  самостоятельную работу.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ru-RU" dirty="0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u-RU" dirty="0" smtClean="0"/>
              <a:t>Если у вас: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3333CC"/>
                </a:solidFill>
              </a:rPr>
              <a:t>10 баллов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- оценка «5»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3333CC"/>
                </a:solidFill>
              </a:rPr>
              <a:t>8-9 баллов</a:t>
            </a:r>
            <a:r>
              <a:rPr lang="ru-RU" dirty="0" smtClean="0">
                <a:solidFill>
                  <a:srgbClr val="FF0000"/>
                </a:solidFill>
              </a:rPr>
              <a:t>  - оценка «4»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3333CC"/>
                </a:solidFill>
              </a:rPr>
              <a:t>5-7  баллов</a:t>
            </a:r>
            <a:r>
              <a:rPr lang="ru-RU" dirty="0" smtClean="0">
                <a:solidFill>
                  <a:srgbClr val="FF0000"/>
                </a:solidFill>
              </a:rPr>
              <a:t>  - оценка «3»</a:t>
            </a:r>
          </a:p>
          <a:p>
            <a:pPr marL="609600" indent="-609600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3333CC"/>
                </a:solidFill>
              </a:rPr>
              <a:t>1-4 балла</a:t>
            </a:r>
            <a:r>
              <a:rPr lang="ru-RU" dirty="0" smtClean="0">
                <a:solidFill>
                  <a:srgbClr val="FF0000"/>
                </a:solidFill>
              </a:rPr>
              <a:t>  - надо работать  лучше!</a:t>
            </a:r>
          </a:p>
          <a:p>
            <a:pPr marL="609600" indent="-609600" eaLnBrk="1" hangingPunct="1">
              <a:lnSpc>
                <a:spcPct val="90000"/>
              </a:lnSpc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  <p:pic>
        <p:nvPicPr>
          <p:cNvPr id="7172" name="Picture 5" descr="jesti-233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15207" y="3739307"/>
            <a:ext cx="571504" cy="49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AutoShape 1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153400" y="6172200"/>
            <a:ext cx="762000" cy="533400"/>
          </a:xfrm>
          <a:prstGeom prst="actionButtonReturn">
            <a:avLst/>
          </a:prstGeom>
          <a:solidFill>
            <a:srgbClr val="FFFDFB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 sz="18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1394</TotalTime>
  <Words>704</Words>
  <Application>Microsoft Office PowerPoint</Application>
  <PresentationFormat>Экран (4:3)</PresentationFormat>
  <Paragraphs>149</Paragraphs>
  <Slides>14</Slides>
  <Notes>3</Notes>
  <HiddenSlides>10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Оформление по умолчанию</vt:lpstr>
      <vt:lpstr>Интерактивный плакат «Интерактивная математика в образовательных учреждениях XXI века» </vt:lpstr>
      <vt:lpstr>Решение задач по теме : «Конус»</vt:lpstr>
      <vt:lpstr>Слайд 3</vt:lpstr>
      <vt:lpstr>Слайд 4</vt:lpstr>
      <vt:lpstr>  Игра: «Разбери слово» </vt:lpstr>
      <vt:lpstr>Ответы</vt:lpstr>
      <vt:lpstr>Слайд 7</vt:lpstr>
      <vt:lpstr>Слайд 8</vt:lpstr>
      <vt:lpstr>Оценки</vt:lpstr>
      <vt:lpstr>Домашнее задание</vt:lpstr>
      <vt:lpstr>Релаксация</vt:lpstr>
      <vt:lpstr>Список литературы</vt:lpstr>
      <vt:lpstr>Слайд 13</vt:lpstr>
      <vt:lpstr>Решение задач по сборнику ЕГЭ</vt:lpstr>
    </vt:vector>
  </TitlesOfParts>
  <Company>Организация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задач по теме :             «Конус»             1 23</dc:title>
  <dc:creator>Customer</dc:creator>
  <cp:lastModifiedBy>Alena</cp:lastModifiedBy>
  <cp:revision>153</cp:revision>
  <dcterms:created xsi:type="dcterms:W3CDTF">2011-03-31T11:59:20Z</dcterms:created>
  <dcterms:modified xsi:type="dcterms:W3CDTF">2022-03-23T06:21:42Z</dcterms:modified>
</cp:coreProperties>
</file>